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0" r:id="rId1"/>
  </p:sldMasterIdLst>
  <p:notesMasterIdLst>
    <p:notesMasterId r:id="rId43"/>
  </p:notesMasterIdLst>
  <p:sldIdLst>
    <p:sldId id="256" r:id="rId2"/>
    <p:sldId id="355" r:id="rId3"/>
    <p:sldId id="297" r:id="rId4"/>
    <p:sldId id="356" r:id="rId5"/>
    <p:sldId id="332" r:id="rId6"/>
    <p:sldId id="333" r:id="rId7"/>
    <p:sldId id="334" r:id="rId8"/>
    <p:sldId id="335" r:id="rId9"/>
    <p:sldId id="340" r:id="rId10"/>
    <p:sldId id="337" r:id="rId11"/>
    <p:sldId id="341" r:id="rId12"/>
    <p:sldId id="339" r:id="rId13"/>
    <p:sldId id="342" r:id="rId14"/>
    <p:sldId id="343" r:id="rId15"/>
    <p:sldId id="338" r:id="rId16"/>
    <p:sldId id="308" r:id="rId17"/>
    <p:sldId id="354" r:id="rId18"/>
    <p:sldId id="312" r:id="rId19"/>
    <p:sldId id="313" r:id="rId20"/>
    <p:sldId id="314" r:id="rId21"/>
    <p:sldId id="344" r:id="rId22"/>
    <p:sldId id="315" r:id="rId23"/>
    <p:sldId id="316" r:id="rId24"/>
    <p:sldId id="317" r:id="rId25"/>
    <p:sldId id="318" r:id="rId26"/>
    <p:sldId id="345" r:id="rId27"/>
    <p:sldId id="319" r:id="rId28"/>
    <p:sldId id="346" r:id="rId29"/>
    <p:sldId id="347" r:id="rId30"/>
    <p:sldId id="348" r:id="rId31"/>
    <p:sldId id="349" r:id="rId32"/>
    <p:sldId id="350" r:id="rId33"/>
    <p:sldId id="321" r:id="rId34"/>
    <p:sldId id="351" r:id="rId35"/>
    <p:sldId id="352" r:id="rId36"/>
    <p:sldId id="353" r:id="rId37"/>
    <p:sldId id="322" r:id="rId38"/>
    <p:sldId id="323" r:id="rId39"/>
    <p:sldId id="324" r:id="rId40"/>
    <p:sldId id="325" r:id="rId41"/>
    <p:sldId id="326"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3366"/>
    <a:srgbClr val="FFFFCC"/>
    <a:srgbClr val="006600"/>
    <a:srgbClr val="0033CC"/>
    <a:srgbClr val="8000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071" autoAdjust="0"/>
    <p:restoredTop sz="80296" autoAdjust="0"/>
  </p:normalViewPr>
  <p:slideViewPr>
    <p:cSldViewPr>
      <p:cViewPr varScale="1">
        <p:scale>
          <a:sx n="75" d="100"/>
          <a:sy n="75" d="100"/>
        </p:scale>
        <p:origin x="-185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pitchFamily="34"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pitchFamily="34"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E14416B8-2978-4426-9374-69E3536CFED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A669A6F-66A0-466D-B2A6-E42C7071C681}" type="slidenum">
              <a:rPr lang="en-US" smtClean="0">
                <a:latin typeface="Arial" charset="0"/>
              </a:rPr>
              <a:pPr/>
              <a:t>1</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F1A02F3-E044-4CA8-8B0A-FBE0D8EA1C76}" type="slidenum">
              <a:rPr lang="en-US" smtClean="0">
                <a:latin typeface="Arial" charset="0"/>
              </a:rPr>
              <a:pPr/>
              <a:t>25</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buFontTx/>
              <a:buChar char="•"/>
            </a:pPr>
            <a:r>
              <a:rPr lang="en-US" smtClean="0">
                <a:latin typeface="Arial" charset="0"/>
                <a:ea typeface="MS Mincho" pitchFamily="49" charset="-128"/>
              </a:rPr>
              <a:t> According to the </a:t>
            </a:r>
            <a:r>
              <a:rPr lang="en-US" b="1" smtClean="0">
                <a:latin typeface="Arial" charset="0"/>
                <a:ea typeface="MS Mincho" pitchFamily="49" charset="-128"/>
              </a:rPr>
              <a:t>behavioral perspective</a:t>
            </a:r>
            <a:r>
              <a:rPr lang="en-US" smtClean="0">
                <a:latin typeface="Arial" charset="0"/>
                <a:ea typeface="MS Mincho" pitchFamily="49" charset="-128"/>
              </a:rPr>
              <a:t>, abnormality is caused by faulty learning experiences</a:t>
            </a:r>
            <a:r>
              <a:rPr lang="en-US" smtClean="0">
                <a:latin typeface="Arial" charset="0"/>
                <a:cs typeface="Arial" charset="0"/>
              </a:rPr>
              <a:t>.</a:t>
            </a:r>
          </a:p>
          <a:p>
            <a:pPr eaLnBrk="1" hangingPunct="1">
              <a:buFontTx/>
              <a:buChar char="•"/>
            </a:pPr>
            <a:r>
              <a:rPr lang="en-US" smtClean="0">
                <a:latin typeface="Arial" charset="0"/>
                <a:cs typeface="Arial" charset="0"/>
              </a:rPr>
              <a:t> Behaviorists contend that emotional reactions are acquired through </a:t>
            </a:r>
            <a:r>
              <a:rPr lang="en-US" b="1" smtClean="0">
                <a:latin typeface="Arial" charset="0"/>
                <a:cs typeface="Arial" charset="0"/>
              </a:rPr>
              <a:t>classical conditioning</a:t>
            </a:r>
            <a:r>
              <a:rPr lang="en-US" smtClean="0">
                <a:latin typeface="Arial" charset="0"/>
                <a:cs typeface="Arial" charset="0"/>
              </a:rPr>
              <a:t> in which we associate a reflexive response with an unrelated stimulus.</a:t>
            </a:r>
            <a:r>
              <a:rPr lang="en-US" smtClean="0">
                <a:latin typeface="Arial" charset="0"/>
              </a:rPr>
              <a:t> </a:t>
            </a:r>
          </a:p>
          <a:p>
            <a:pPr eaLnBrk="1" hangingPunct="1">
              <a:buFontTx/>
              <a:buChar char="•"/>
            </a:pPr>
            <a:r>
              <a:rPr lang="en-US" b="1" smtClean="0">
                <a:latin typeface="Arial" charset="0"/>
                <a:cs typeface="Arial" charset="0"/>
              </a:rPr>
              <a:t> Stimulus generalization </a:t>
            </a:r>
            <a:r>
              <a:rPr lang="en-US" smtClean="0">
                <a:latin typeface="Arial" charset="0"/>
                <a:cs typeface="Arial" charset="0"/>
              </a:rPr>
              <a:t>takes place when a person responds in the same way to stimuli that have some common properties.</a:t>
            </a:r>
          </a:p>
          <a:p>
            <a:pPr eaLnBrk="1" hangingPunct="1">
              <a:buFontTx/>
              <a:buChar char="•"/>
            </a:pPr>
            <a:r>
              <a:rPr lang="en-US" smtClean="0">
                <a:latin typeface="Arial" charset="0"/>
                <a:cs typeface="Arial" charset="0"/>
              </a:rPr>
              <a:t> Differentiating between two stimuli that possess similar but essentially different characteristics is called </a:t>
            </a:r>
            <a:r>
              <a:rPr lang="en-US" b="1" smtClean="0">
                <a:latin typeface="Arial" charset="0"/>
                <a:cs typeface="Arial" charset="0"/>
              </a:rPr>
              <a:t>stimulus discrimination.</a:t>
            </a:r>
          </a:p>
          <a:p>
            <a:pPr eaLnBrk="1" hangingPunct="1">
              <a:buFontTx/>
              <a:buChar char="•"/>
            </a:pPr>
            <a:r>
              <a:rPr lang="en-US" b="1" smtClean="0">
                <a:latin typeface="Arial" charset="0"/>
                <a:cs typeface="Arial" charset="0"/>
              </a:rPr>
              <a:t> Aversive conditioning:</a:t>
            </a:r>
            <a:r>
              <a:rPr lang="en-US" smtClean="0">
                <a:latin typeface="Arial" charset="0"/>
                <a:cs typeface="Arial" charset="0"/>
              </a:rPr>
              <a:t> an aversive or a painful stimulus paired with an initially neutral stimulus.</a:t>
            </a:r>
            <a:r>
              <a:rPr lang="en-US" smtClean="0">
                <a:latin typeface="Arial"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8FFD075-50D4-4B06-A167-F2BC533C651D}" type="slidenum">
              <a:rPr lang="en-US" smtClean="0">
                <a:latin typeface="Arial" charset="0"/>
              </a:rPr>
              <a:pPr/>
              <a:t>27</a:t>
            </a:fld>
            <a:endParaRPr lang="en-US" smtClean="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r>
              <a:rPr lang="en-US" b="1" smtClean="0">
                <a:latin typeface="Arial" charset="0"/>
                <a:ea typeface="MS Mincho" pitchFamily="49" charset="-128"/>
              </a:rPr>
              <a:t> Operant conditioning</a:t>
            </a:r>
            <a:r>
              <a:rPr lang="en-US" smtClean="0">
                <a:latin typeface="Arial" charset="0"/>
                <a:ea typeface="MS Mincho" pitchFamily="49" charset="-128"/>
              </a:rPr>
              <a:t>, with Skinner's emphasis on </a:t>
            </a:r>
            <a:r>
              <a:rPr lang="en-US" b="1" smtClean="0">
                <a:latin typeface="Arial" charset="0"/>
                <a:ea typeface="MS Mincho" pitchFamily="49" charset="-128"/>
              </a:rPr>
              <a:t>reinforcement</a:t>
            </a:r>
            <a:r>
              <a:rPr lang="en-US" smtClean="0">
                <a:latin typeface="Arial" charset="0"/>
                <a:ea typeface="MS Mincho" pitchFamily="49" charset="-128"/>
              </a:rPr>
              <a:t>, involves the learning of behaviors that are not automatic.</a:t>
            </a:r>
            <a:r>
              <a:rPr lang="en-US" smtClean="0">
                <a:latin typeface="Arial" charset="0"/>
                <a:cs typeface="Arial" charset="0"/>
              </a:rPr>
              <a:t> </a:t>
            </a:r>
          </a:p>
          <a:p>
            <a:pPr eaLnBrk="1" hangingPunct="1">
              <a:buFontTx/>
              <a:buChar char="•"/>
            </a:pPr>
            <a:r>
              <a:rPr lang="en-US" b="1" smtClean="0">
                <a:latin typeface="Arial" charset="0"/>
                <a:cs typeface="Arial" charset="0"/>
              </a:rPr>
              <a:t> Operant conditioning </a:t>
            </a:r>
            <a:r>
              <a:rPr lang="en-US" smtClean="0">
                <a:latin typeface="Arial" charset="0"/>
                <a:cs typeface="Arial" charset="0"/>
              </a:rPr>
              <a:t>is a learning process in which an individual acquires a set of behaviors through reinforcement.</a:t>
            </a:r>
          </a:p>
          <a:p>
            <a:pPr eaLnBrk="1" hangingPunct="1">
              <a:buFontTx/>
              <a:buChar char="•"/>
            </a:pPr>
            <a:r>
              <a:rPr lang="en-US" b="1" smtClean="0">
                <a:latin typeface="Arial" charset="0"/>
                <a:cs typeface="Arial" charset="0"/>
              </a:rPr>
              <a:t> B. F. Skinner</a:t>
            </a:r>
            <a:r>
              <a:rPr lang="en-US" smtClean="0">
                <a:latin typeface="Arial" charset="0"/>
                <a:cs typeface="Arial" charset="0"/>
              </a:rPr>
              <a:t> was the originator of operant conditioning.</a:t>
            </a:r>
          </a:p>
          <a:p>
            <a:pPr eaLnBrk="1" hangingPunct="1">
              <a:buFontTx/>
              <a:buChar char="•"/>
            </a:pPr>
            <a:r>
              <a:rPr lang="en-US" smtClean="0">
                <a:latin typeface="Arial" charset="0"/>
                <a:cs typeface="Arial" charset="0"/>
              </a:rPr>
              <a:t> Reinforcers that satisfy a biological need are </a:t>
            </a:r>
            <a:r>
              <a:rPr lang="en-US" b="1" smtClean="0">
                <a:latin typeface="Arial" charset="0"/>
                <a:cs typeface="Arial" charset="0"/>
              </a:rPr>
              <a:t>primary reinforcers</a:t>
            </a:r>
            <a:r>
              <a:rPr lang="en-US" smtClean="0">
                <a:latin typeface="Arial" charset="0"/>
                <a:cs typeface="Arial" charset="0"/>
              </a:rPr>
              <a:t>. </a:t>
            </a:r>
          </a:p>
          <a:p>
            <a:pPr eaLnBrk="1" hangingPunct="1">
              <a:buFontTx/>
              <a:buChar char="•"/>
            </a:pPr>
            <a:r>
              <a:rPr lang="en-US" b="1" smtClean="0">
                <a:latin typeface="Arial" charset="0"/>
                <a:cs typeface="Arial" charset="0"/>
              </a:rPr>
              <a:t> Secondary reinforcers</a:t>
            </a:r>
            <a:r>
              <a:rPr lang="en-US" smtClean="0">
                <a:latin typeface="Arial" charset="0"/>
                <a:cs typeface="Arial" charset="0"/>
              </a:rPr>
              <a:t> derive their value from association with primary reinforcers. Money is a good example of a secondary reinforcer.</a:t>
            </a:r>
          </a:p>
          <a:p>
            <a:pPr eaLnBrk="1" hangingPunct="1">
              <a:buFontTx/>
              <a:buChar char="•"/>
            </a:pPr>
            <a:r>
              <a:rPr lang="en-US" b="1" smtClean="0">
                <a:latin typeface="Arial" charset="0"/>
                <a:cs typeface="Arial" charset="0"/>
              </a:rPr>
              <a:t> Positive reinforcement:</a:t>
            </a:r>
            <a:r>
              <a:rPr lang="en-US" smtClean="0">
                <a:latin typeface="Arial" charset="0"/>
                <a:cs typeface="Arial" charset="0"/>
              </a:rPr>
              <a:t> a person repeats a behavior that leads to a reward.</a:t>
            </a:r>
          </a:p>
          <a:p>
            <a:pPr eaLnBrk="1" hangingPunct="1">
              <a:buFontTx/>
              <a:buChar char="•"/>
            </a:pPr>
            <a:r>
              <a:rPr lang="en-US" smtClean="0">
                <a:latin typeface="Arial" charset="0"/>
                <a:cs typeface="Arial" charset="0"/>
              </a:rPr>
              <a:t> The removal of an unpleasant stimulus is called </a:t>
            </a:r>
            <a:r>
              <a:rPr lang="en-US" b="1" smtClean="0">
                <a:latin typeface="Arial" charset="0"/>
                <a:cs typeface="Arial" charset="0"/>
              </a:rPr>
              <a:t>negative reinforcement</a:t>
            </a:r>
            <a:r>
              <a:rPr lang="en-US" smtClean="0">
                <a:latin typeface="Arial" charset="0"/>
                <a:cs typeface="Arial" charset="0"/>
              </a:rPr>
              <a:t>. </a:t>
            </a:r>
          </a:p>
          <a:p>
            <a:pPr eaLnBrk="1" hangingPunct="1">
              <a:buFontTx/>
              <a:buChar char="•"/>
            </a:pPr>
            <a:r>
              <a:rPr lang="en-US" b="1" smtClean="0">
                <a:latin typeface="Arial" charset="0"/>
                <a:cs typeface="Arial" charset="0"/>
              </a:rPr>
              <a:t> Punishment</a:t>
            </a:r>
            <a:r>
              <a:rPr lang="en-US" smtClean="0">
                <a:latin typeface="Arial" charset="0"/>
                <a:cs typeface="Arial" charset="0"/>
              </a:rPr>
              <a:t> involves applying an aversive stimulus, such as scolding, which is intended to reduce the frequency of the behavior that preceded the punishment.</a:t>
            </a:r>
          </a:p>
          <a:p>
            <a:pPr eaLnBrk="1" hangingPunct="1">
              <a:buFontTx/>
              <a:buChar char="•"/>
            </a:pPr>
            <a:r>
              <a:rPr lang="en-US" b="1" smtClean="0">
                <a:latin typeface="Arial" charset="0"/>
                <a:cs typeface="Arial" charset="0"/>
              </a:rPr>
              <a:t> EXTINCTION</a:t>
            </a:r>
            <a:r>
              <a:rPr lang="en-US" smtClean="0">
                <a:latin typeface="Arial" charset="0"/>
                <a:cs typeface="Arial" charset="0"/>
              </a:rPr>
              <a:t> is the cessation of behavior in the absence of reinforcement. </a:t>
            </a:r>
          </a:p>
          <a:p>
            <a:pPr eaLnBrk="1" hangingPunct="1">
              <a:buFontTx/>
              <a:buChar char="•"/>
            </a:pPr>
            <a:r>
              <a:rPr lang="en-US" b="1" smtClean="0">
                <a:latin typeface="Arial" charset="0"/>
                <a:cs typeface="Arial" charset="0"/>
              </a:rPr>
              <a:t> SHAPING</a:t>
            </a:r>
            <a:r>
              <a:rPr lang="en-US" smtClean="0">
                <a:latin typeface="Arial" charset="0"/>
                <a:cs typeface="Arial" charset="0"/>
              </a:rPr>
              <a:t> is the process of reinforcing increasingly complex behaviors that come to resemble a desired outcome.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F05E53F-C639-4459-87A9-4CCDBEC790B3}" type="slidenum">
              <a:rPr lang="en-US" smtClean="0">
                <a:latin typeface="Arial" charset="0"/>
              </a:rPr>
              <a:pPr/>
              <a:t>33</a:t>
            </a:fld>
            <a:endParaRPr 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buFontTx/>
              <a:buChar char="•"/>
            </a:pPr>
            <a:r>
              <a:rPr lang="en-US" smtClean="0">
                <a:latin typeface="Arial" charset="0"/>
                <a:cs typeface="Arial" charset="0"/>
              </a:rPr>
              <a:t> One method that is particularly useful in treating irrational fear is based on </a:t>
            </a:r>
            <a:r>
              <a:rPr lang="en-US" b="1" smtClean="0">
                <a:latin typeface="Arial" charset="0"/>
                <a:cs typeface="Arial" charset="0"/>
              </a:rPr>
              <a:t>counterconditioning</a:t>
            </a:r>
            <a:r>
              <a:rPr lang="en-US" smtClean="0">
                <a:latin typeface="Arial" charset="0"/>
                <a:cs typeface="Arial" charset="0"/>
              </a:rPr>
              <a:t>, the process of replacing an undesired response to a stimulus with an acceptable response. </a:t>
            </a:r>
          </a:p>
          <a:p>
            <a:pPr eaLnBrk="1" hangingPunct="1">
              <a:buFontTx/>
              <a:buChar char="•"/>
            </a:pPr>
            <a:r>
              <a:rPr lang="en-US" b="1" smtClean="0">
                <a:latin typeface="Arial" charset="0"/>
                <a:cs typeface="Arial" charset="0"/>
              </a:rPr>
              <a:t> Systematic desensitization:</a:t>
            </a:r>
            <a:r>
              <a:rPr lang="en-US" smtClean="0">
                <a:latin typeface="Arial" charset="0"/>
                <a:cs typeface="Arial" charset="0"/>
              </a:rPr>
              <a:t>  The client is exposed to progressively more anxiety-provoking images of stimuli while the client is in a relaxed state.</a:t>
            </a:r>
          </a:p>
          <a:p>
            <a:pPr eaLnBrk="1" hangingPunct="1">
              <a:buFontTx/>
              <a:buChar char="•"/>
            </a:pPr>
            <a:r>
              <a:rPr lang="en-US" b="1" smtClean="0">
                <a:latin typeface="Arial" charset="0"/>
                <a:cs typeface="Arial" charset="0"/>
              </a:rPr>
              <a:t> Contingency management </a:t>
            </a:r>
            <a:r>
              <a:rPr lang="en-US" smtClean="0">
                <a:latin typeface="Arial" charset="0"/>
                <a:cs typeface="Arial" charset="0"/>
              </a:rPr>
              <a:t>is a form of behavioral therapy that involves the principle of rewarding a client for desired behaviors and not providing rewards for undesired behaviors. </a:t>
            </a:r>
          </a:p>
          <a:p>
            <a:pPr eaLnBrk="1" hangingPunct="1">
              <a:buFontTx/>
              <a:buChar char="•"/>
            </a:pPr>
            <a:r>
              <a:rPr lang="en-US" b="1" smtClean="0">
                <a:latin typeface="Arial" charset="0"/>
                <a:cs typeface="Arial" charset="0"/>
              </a:rPr>
              <a:t> Token economy:</a:t>
            </a:r>
            <a:r>
              <a:rPr lang="en-US" smtClean="0">
                <a:latin typeface="Arial" charset="0"/>
                <a:cs typeface="Arial" charset="0"/>
              </a:rPr>
              <a:t> Residents who perform desired activities earn plastic chips that can later be exchanged for a tangible benefit.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CA2E529-98C3-4ECD-A370-20C007CDF58C}" type="slidenum">
              <a:rPr lang="en-US" smtClean="0">
                <a:latin typeface="Arial" charset="0"/>
              </a:rPr>
              <a:pPr/>
              <a:t>37</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buFontTx/>
              <a:buChar char="•"/>
            </a:pPr>
            <a:r>
              <a:rPr lang="en-US" smtClean="0">
                <a:latin typeface="Arial" charset="0"/>
                <a:ea typeface="MS Mincho" pitchFamily="49" charset="-128"/>
              </a:rPr>
              <a:t>The cognitive theories of theorists like </a:t>
            </a:r>
            <a:r>
              <a:rPr lang="en-US" b="1" smtClean="0">
                <a:latin typeface="Arial" charset="0"/>
                <a:ea typeface="MS Mincho" pitchFamily="49" charset="-128"/>
              </a:rPr>
              <a:t>Beck </a:t>
            </a:r>
            <a:r>
              <a:rPr lang="en-US" smtClean="0">
                <a:latin typeface="Arial" charset="0"/>
                <a:ea typeface="MS Mincho" pitchFamily="49" charset="-128"/>
              </a:rPr>
              <a:t>emphasize disturbed ways of thinking. </a:t>
            </a:r>
          </a:p>
          <a:p>
            <a:pPr eaLnBrk="1" hangingPunct="1">
              <a:buFontTx/>
              <a:buChar char="•"/>
            </a:pPr>
            <a:r>
              <a:rPr lang="en-US" smtClean="0">
                <a:latin typeface="Arial" charset="0"/>
                <a:ea typeface="MS Mincho" pitchFamily="49" charset="-128"/>
              </a:rPr>
              <a:t>In interventions based on behavioral theory, clinicians focus on observable behaviors, while those adhering to a cognitive perspective work with clients to change maladaptive thought patterns.</a:t>
            </a:r>
          </a:p>
          <a:p>
            <a:pPr eaLnBrk="1" hangingPunct="1">
              <a:buFontTx/>
              <a:buChar char="•"/>
            </a:pPr>
            <a:r>
              <a:rPr lang="en-US" b="1" smtClean="0">
                <a:latin typeface="Arial" charset="0"/>
                <a:cs typeface="Arial" charset="0"/>
              </a:rPr>
              <a:t>AUTOMATIC THOUGHTS:</a:t>
            </a:r>
            <a:r>
              <a:rPr lang="en-US" smtClean="0">
                <a:latin typeface="Arial" charset="0"/>
                <a:cs typeface="Arial" charset="0"/>
              </a:rPr>
              <a:t> Ideas so deeply entrenched that the individual is not even aware that they lead to feelings of unhappiness and discouragement.</a:t>
            </a:r>
          </a:p>
          <a:p>
            <a:pPr eaLnBrk="1" hangingPunct="1">
              <a:buFontTx/>
              <a:buChar char="•"/>
            </a:pPr>
            <a:r>
              <a:rPr lang="en-US" b="1" smtClean="0">
                <a:latin typeface="Arial" charset="0"/>
                <a:cs typeface="Arial" charset="0"/>
              </a:rPr>
              <a:t>DYSFUNCTIONAL ATTITUDES:</a:t>
            </a:r>
            <a:r>
              <a:rPr lang="en-US" smtClean="0">
                <a:latin typeface="Arial" charset="0"/>
                <a:cs typeface="Arial" charset="0"/>
              </a:rPr>
              <a:t> Personal rules or values people hold that interfere with adequate adjustment.</a:t>
            </a:r>
          </a:p>
          <a:p>
            <a:pPr eaLnBrk="1" hangingPunct="1">
              <a:buFontTx/>
              <a:buChar char="•"/>
            </a:pPr>
            <a:r>
              <a:rPr lang="en-US" smtClean="0">
                <a:latin typeface="Arial" charset="0"/>
                <a:cs typeface="Arial" charset="0"/>
              </a:rPr>
              <a:t>Even cognitively oriented theorists fail to provide an overall explanation of personality structure, restricting their observations to particular problem areas.</a:t>
            </a:r>
            <a:r>
              <a:rPr lang="en-US" smtClean="0">
                <a:latin typeface="Arial" charset="0"/>
                <a:ea typeface="MS Mincho" pitchFamily="49" charset="-128"/>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2CCAFE0-01D4-4C9B-AEE7-1AA248980537}" type="slidenum">
              <a:rPr lang="en-US" smtClean="0">
                <a:latin typeface="Arial" charset="0"/>
              </a:rPr>
              <a:pPr/>
              <a:t>38</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buFontTx/>
              <a:buChar char="•"/>
            </a:pPr>
            <a:r>
              <a:rPr lang="en-US" smtClean="0">
                <a:latin typeface="Arial" charset="0"/>
                <a:cs typeface="Arial" charset="0"/>
              </a:rPr>
              <a:t> The </a:t>
            </a:r>
            <a:r>
              <a:rPr lang="en-US" b="1" smtClean="0">
                <a:latin typeface="Arial" charset="0"/>
                <a:cs typeface="Arial" charset="0"/>
              </a:rPr>
              <a:t>central nervous system</a:t>
            </a:r>
            <a:r>
              <a:rPr lang="en-US" smtClean="0">
                <a:latin typeface="Arial" charset="0"/>
                <a:cs typeface="Arial" charset="0"/>
              </a:rPr>
              <a:t> consists of the brain and the nerve pathways going to and from the spinal cord.</a:t>
            </a:r>
            <a:endParaRPr lang="en-US" smtClean="0">
              <a:latin typeface="Arial" charset="0"/>
              <a:ea typeface="MS Mincho" pitchFamily="49" charset="-128"/>
            </a:endParaRPr>
          </a:p>
          <a:p>
            <a:pPr eaLnBrk="1" hangingPunct="1">
              <a:buFontTx/>
              <a:buChar char="•"/>
            </a:pPr>
            <a:r>
              <a:rPr lang="en-US" b="1" smtClean="0">
                <a:latin typeface="Arial" charset="0"/>
                <a:ea typeface="MS Mincho" pitchFamily="49" charset="-128"/>
              </a:rPr>
              <a:t> Neuron:</a:t>
            </a:r>
            <a:r>
              <a:rPr lang="en-US" smtClean="0">
                <a:latin typeface="Arial" charset="0"/>
                <a:ea typeface="MS Mincho" pitchFamily="49" charset="-128"/>
              </a:rPr>
              <a:t> Nerve cell.</a:t>
            </a:r>
          </a:p>
          <a:p>
            <a:pPr eaLnBrk="1" hangingPunct="1">
              <a:buFontTx/>
              <a:buChar char="•"/>
            </a:pPr>
            <a:r>
              <a:rPr lang="en-US" b="1" smtClean="0">
                <a:latin typeface="Arial" charset="0"/>
                <a:cs typeface="Arial" charset="0"/>
              </a:rPr>
              <a:t> Synapses</a:t>
            </a:r>
            <a:r>
              <a:rPr lang="en-US" smtClean="0">
                <a:latin typeface="Arial" charset="0"/>
                <a:cs typeface="Arial" charset="0"/>
              </a:rPr>
              <a:t>: Where neurons meet to transmit electrochemical signals from one to another.</a:t>
            </a:r>
          </a:p>
          <a:p>
            <a:pPr eaLnBrk="1" hangingPunct="1">
              <a:buFontTx/>
              <a:buChar char="•"/>
            </a:pPr>
            <a:r>
              <a:rPr lang="en-US" b="1" smtClean="0">
                <a:latin typeface="Arial" charset="0"/>
                <a:cs typeface="Arial" charset="0"/>
              </a:rPr>
              <a:t> Axon:</a:t>
            </a:r>
            <a:r>
              <a:rPr lang="en-US" smtClean="0">
                <a:latin typeface="Arial" charset="0"/>
                <a:cs typeface="Arial" charset="0"/>
              </a:rPr>
              <a:t> Part of the neuron that releases chemicals called </a:t>
            </a:r>
            <a:r>
              <a:rPr lang="en-US" b="1" smtClean="0">
                <a:latin typeface="Arial" charset="0"/>
                <a:cs typeface="Arial" charset="0"/>
              </a:rPr>
              <a:t>neurotransmitters</a:t>
            </a:r>
            <a:r>
              <a:rPr lang="en-US" smtClean="0">
                <a:latin typeface="Arial" charset="0"/>
                <a:cs typeface="Arial" charset="0"/>
              </a:rPr>
              <a:t> to transmit signal.</a:t>
            </a:r>
          </a:p>
          <a:p>
            <a:pPr eaLnBrk="1" hangingPunct="1">
              <a:buFontTx/>
              <a:buChar char="•"/>
            </a:pPr>
            <a:r>
              <a:rPr lang="en-US" b="1" smtClean="0">
                <a:latin typeface="Arial" charset="0"/>
                <a:cs typeface="Arial" charset="0"/>
              </a:rPr>
              <a:t> Dendrite:</a:t>
            </a:r>
            <a:r>
              <a:rPr lang="en-US" smtClean="0">
                <a:latin typeface="Arial" charset="0"/>
                <a:cs typeface="Arial" charset="0"/>
              </a:rPr>
              <a:t> Receiving part of a neuron. A neuron may have numerous axons and dendrites.</a:t>
            </a:r>
            <a:endParaRPr lang="en-US" b="1" smtClean="0">
              <a:latin typeface="Arial" charset="0"/>
              <a:cs typeface="Arial" charset="0"/>
            </a:endParaRPr>
          </a:p>
          <a:p>
            <a:pPr eaLnBrk="1" hangingPunct="1">
              <a:buFontTx/>
              <a:buChar char="•"/>
            </a:pPr>
            <a:r>
              <a:rPr lang="en-US" smtClean="0">
                <a:latin typeface="Arial" charset="0"/>
                <a:cs typeface="Arial" charset="0"/>
              </a:rPr>
              <a:t> An </a:t>
            </a:r>
            <a:r>
              <a:rPr lang="en-US" b="1" smtClean="0">
                <a:latin typeface="Arial" charset="0"/>
                <a:cs typeface="Arial" charset="0"/>
              </a:rPr>
              <a:t>EXCITATORY SYNAPSE</a:t>
            </a:r>
            <a:r>
              <a:rPr lang="en-US" smtClean="0">
                <a:latin typeface="Arial" charset="0"/>
                <a:cs typeface="Arial" charset="0"/>
              </a:rPr>
              <a:t> is one in which the message communicated to the receiving neuron makes it more likely to trigger a response.</a:t>
            </a:r>
          </a:p>
          <a:p>
            <a:pPr eaLnBrk="1" hangingPunct="1">
              <a:buFontTx/>
              <a:buChar char="•"/>
            </a:pPr>
            <a:r>
              <a:rPr lang="en-US" smtClean="0">
                <a:latin typeface="Arial" charset="0"/>
                <a:cs typeface="Arial" charset="0"/>
              </a:rPr>
              <a:t> An </a:t>
            </a:r>
            <a:r>
              <a:rPr lang="en-US" b="1" smtClean="0">
                <a:latin typeface="Arial" charset="0"/>
                <a:cs typeface="Arial" charset="0"/>
              </a:rPr>
              <a:t>INHIBITORY SYNAPSE</a:t>
            </a:r>
            <a:r>
              <a:rPr lang="en-US" smtClean="0">
                <a:latin typeface="Arial" charset="0"/>
                <a:cs typeface="Arial" charset="0"/>
              </a:rPr>
              <a:t> decreases the activity of the receiving neuron.</a:t>
            </a:r>
          </a:p>
          <a:p>
            <a:pPr eaLnBrk="1" hangingPunct="1">
              <a:buFontTx/>
              <a:buChar char="•"/>
            </a:pPr>
            <a:r>
              <a:rPr lang="en-US" smtClean="0">
                <a:latin typeface="Arial" charset="0"/>
                <a:cs typeface="Arial" charset="0"/>
              </a:rPr>
              <a:t> Neurons do not touch; instead, there is a gap at the juncture between neurons called the </a:t>
            </a:r>
            <a:r>
              <a:rPr lang="en-US" b="1" smtClean="0">
                <a:latin typeface="Arial" charset="0"/>
                <a:cs typeface="Arial" charset="0"/>
              </a:rPr>
              <a:t>SYNAPTIC CLEFT</a:t>
            </a:r>
            <a:r>
              <a:rPr lang="en-US" smtClean="0">
                <a:latin typeface="Arial" charset="0"/>
                <a:cs typeface="Arial" charset="0"/>
              </a:rPr>
              <a:t>.</a:t>
            </a:r>
            <a:r>
              <a:rPr lang="en-US" smtClean="0">
                <a:latin typeface="Arial" charset="0"/>
                <a:ea typeface="MS Mincho" pitchFamily="49" charset="-128"/>
              </a:rPr>
              <a:t> </a:t>
            </a:r>
          </a:p>
          <a:p>
            <a:pPr eaLnBrk="1" hangingPunct="1">
              <a:buFontTx/>
              <a:buChar char="•"/>
            </a:pPr>
            <a:endParaRPr lang="en-US" smtClean="0">
              <a:latin typeface="Arial" charset="0"/>
              <a:ea typeface="MS Mincho" pitchFamily="49"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36FF946-8598-4ED1-AEC7-D5F6E743C3E7}" type="slidenum">
              <a:rPr lang="en-US" smtClean="0">
                <a:latin typeface="Arial" charset="0"/>
              </a:rPr>
              <a:pPr/>
              <a:t>39</a:t>
            </a:fld>
            <a:endParaRPr lang="en-US" smtClean="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buFontTx/>
              <a:buChar char="•"/>
            </a:pPr>
            <a:r>
              <a:rPr lang="en-US" b="1" smtClean="0">
                <a:latin typeface="Arial" charset="0"/>
              </a:rPr>
              <a:t> Excitatory</a:t>
            </a:r>
            <a:r>
              <a:rPr lang="en-US" smtClean="0">
                <a:latin typeface="Arial" charset="0"/>
              </a:rPr>
              <a:t> neurotransmitters (e.g., norepinephrine) increase the likelihood a receiving neuron will trigger a response.</a:t>
            </a:r>
          </a:p>
          <a:p>
            <a:pPr eaLnBrk="1" hangingPunct="1">
              <a:buFontTx/>
              <a:buChar char="•"/>
            </a:pPr>
            <a:r>
              <a:rPr lang="en-US" b="1" smtClean="0">
                <a:latin typeface="Arial" charset="0"/>
              </a:rPr>
              <a:t> Inhibitory</a:t>
            </a:r>
            <a:r>
              <a:rPr lang="en-US" smtClean="0">
                <a:latin typeface="Arial" charset="0"/>
              </a:rPr>
              <a:t> neurotransmitters (e.g., GABA) “slow down” the nervous system.</a:t>
            </a:r>
          </a:p>
          <a:p>
            <a:pPr eaLnBrk="1" hangingPunct="1">
              <a:buFontTx/>
              <a:buChar char="•"/>
            </a:pPr>
            <a:r>
              <a:rPr lang="en-US" b="1" smtClean="0">
                <a:latin typeface="Arial" charset="0"/>
              </a:rPr>
              <a:t> Enkephalins:</a:t>
            </a:r>
            <a:r>
              <a:rPr lang="en-US" smtClean="0">
                <a:latin typeface="Arial" charset="0"/>
              </a:rPr>
              <a:t> the body’s naturally produced painkillers.</a:t>
            </a:r>
          </a:p>
          <a:p>
            <a:pPr eaLnBrk="1" hangingPunct="1">
              <a:buFontTx/>
              <a:buChar char="•"/>
            </a:pPr>
            <a:r>
              <a:rPr lang="en-US" smtClean="0">
                <a:latin typeface="Arial" charset="0"/>
              </a:rPr>
              <a:t> Researchers hypothesize that </a:t>
            </a:r>
            <a:r>
              <a:rPr lang="en-US" b="1" smtClean="0">
                <a:latin typeface="Arial" charset="0"/>
              </a:rPr>
              <a:t>serotonin</a:t>
            </a:r>
            <a:r>
              <a:rPr lang="en-US" smtClean="0">
                <a:latin typeface="Arial" charset="0"/>
              </a:rPr>
              <a:t> is involved in various disorders including OCD, depression, and eating disorders.</a:t>
            </a:r>
          </a:p>
          <a:p>
            <a:pPr eaLnBrk="1" hangingPunct="1">
              <a:buFontTx/>
              <a:buChar char="•"/>
            </a:pPr>
            <a:r>
              <a:rPr lang="en-US" smtClean="0">
                <a:latin typeface="Arial" charset="0"/>
              </a:rPr>
              <a:t> An excess of </a:t>
            </a:r>
            <a:r>
              <a:rPr lang="en-US" b="1" smtClean="0">
                <a:latin typeface="Arial" charset="0"/>
              </a:rPr>
              <a:t>dopamine</a:t>
            </a:r>
            <a:r>
              <a:rPr lang="en-US" smtClean="0">
                <a:latin typeface="Arial" charset="0"/>
              </a:rPr>
              <a:t> could cause symptoms of schizophrenia whereas a deficit causes trembling and difficulty walking, symptoms of Parkinson’s.</a:t>
            </a:r>
            <a:endParaRPr lang="en-US" b="1"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F0B05F7-CD74-46D1-988D-A475DFB21700}" type="slidenum">
              <a:rPr lang="en-US" smtClean="0">
                <a:latin typeface="Arial" charset="0"/>
              </a:rPr>
              <a:pPr/>
              <a:t>40</a:t>
            </a:fld>
            <a:endParaRPr lang="en-US" smtClean="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buFontTx/>
              <a:buChar char="•"/>
            </a:pPr>
            <a:r>
              <a:rPr lang="en-US" smtClean="0">
                <a:latin typeface="Courier New" pitchFamily="49" charset="0"/>
                <a:ea typeface="MS Mincho" pitchFamily="49" charset="-128"/>
              </a:rPr>
              <a:t> A person's </a:t>
            </a:r>
            <a:r>
              <a:rPr lang="en-US" b="1" smtClean="0">
                <a:latin typeface="Courier New" pitchFamily="49" charset="0"/>
                <a:ea typeface="MS Mincho" pitchFamily="49" charset="-128"/>
              </a:rPr>
              <a:t>genetic makeup</a:t>
            </a:r>
            <a:r>
              <a:rPr lang="en-US" smtClean="0">
                <a:latin typeface="Courier New" pitchFamily="49" charset="0"/>
                <a:ea typeface="MS Mincho" pitchFamily="49" charset="-128"/>
              </a:rPr>
              <a:t> can play an important role in determining certain disorders such as predispositions toward depression or schizophrenia.</a:t>
            </a:r>
            <a:endParaRPr lang="en-US" smtClean="0">
              <a:latin typeface="Courier New" pitchFamily="49" charset="0"/>
              <a:cs typeface="Courier New" pitchFamily="49" charset="0"/>
            </a:endParaRPr>
          </a:p>
          <a:p>
            <a:pPr eaLnBrk="1" hangingPunct="1">
              <a:buFontTx/>
              <a:buChar char="•"/>
            </a:pPr>
            <a:r>
              <a:rPr lang="en-US" smtClean="0">
                <a:latin typeface="Arial" charset="0"/>
                <a:ea typeface="MS Mincho" pitchFamily="49" charset="-128"/>
              </a:rPr>
              <a:t> In trying to assess the relative roles of nature and nurture, researchers have come to accept the notion of an interaction between genetic and environmental contributors to abnormality.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AC9657A-7335-48F1-B405-A106C85A4718}" type="slidenum">
              <a:rPr lang="en-US" smtClean="0">
                <a:latin typeface="Arial" charset="0"/>
              </a:rPr>
              <a:pPr/>
              <a:t>41</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buFontTx/>
              <a:buChar char="•"/>
            </a:pPr>
            <a:r>
              <a:rPr lang="en-US" smtClean="0">
                <a:latin typeface="Courier New" pitchFamily="49" charset="0"/>
                <a:ea typeface="MS Mincho" pitchFamily="49" charset="-128"/>
              </a:rPr>
              <a:t> Treatments based on the biological model involve a range of somatic therapies, the most common of which is </a:t>
            </a:r>
            <a:r>
              <a:rPr lang="en-US" b="1" smtClean="0">
                <a:latin typeface="Courier New" pitchFamily="49" charset="0"/>
                <a:ea typeface="MS Mincho" pitchFamily="49" charset="-128"/>
              </a:rPr>
              <a:t>medication</a:t>
            </a:r>
            <a:r>
              <a:rPr lang="en-US" smtClean="0">
                <a:latin typeface="Courier New" pitchFamily="49" charset="0"/>
                <a:ea typeface="MS Mincho" pitchFamily="49" charset="-128"/>
              </a:rPr>
              <a:t>.</a:t>
            </a:r>
            <a:endParaRPr lang="en-US" smtClean="0">
              <a:latin typeface="Courier New" pitchFamily="49" charset="0"/>
              <a:cs typeface="Courier New" pitchFamily="49" charset="0"/>
            </a:endParaRPr>
          </a:p>
          <a:p>
            <a:pPr eaLnBrk="1" hangingPunct="1">
              <a:buFontTx/>
              <a:buChar char="•"/>
            </a:pPr>
            <a:r>
              <a:rPr lang="en-US" smtClean="0">
                <a:latin typeface="Courier New" pitchFamily="49" charset="0"/>
                <a:ea typeface="MS Mincho" pitchFamily="49" charset="-128"/>
              </a:rPr>
              <a:t> More extreme somatic interventions include </a:t>
            </a:r>
            <a:r>
              <a:rPr lang="en-US" b="1" smtClean="0">
                <a:latin typeface="Courier New" pitchFamily="49" charset="0"/>
                <a:ea typeface="MS Mincho" pitchFamily="49" charset="-128"/>
              </a:rPr>
              <a:t>psychosurgery </a:t>
            </a:r>
            <a:r>
              <a:rPr lang="en-US" smtClean="0">
                <a:latin typeface="Courier New" pitchFamily="49" charset="0"/>
                <a:ea typeface="MS Mincho" pitchFamily="49" charset="-128"/>
              </a:rPr>
              <a:t>and </a:t>
            </a:r>
            <a:r>
              <a:rPr lang="en-US" b="1" smtClean="0">
                <a:latin typeface="Courier New" pitchFamily="49" charset="0"/>
                <a:ea typeface="MS Mincho" pitchFamily="49" charset="-128"/>
              </a:rPr>
              <a:t>electroconvulsive treatment </a:t>
            </a:r>
            <a:r>
              <a:rPr lang="en-US" smtClean="0">
                <a:latin typeface="Courier New" pitchFamily="49" charset="0"/>
                <a:ea typeface="MS Mincho" pitchFamily="49" charset="-128"/>
              </a:rPr>
              <a:t>(“shock treatment’).</a:t>
            </a:r>
            <a:endParaRPr lang="en-US" smtClean="0">
              <a:latin typeface="Courier New" pitchFamily="49" charset="0"/>
              <a:cs typeface="Courier New" pitchFamily="49" charset="0"/>
            </a:endParaRPr>
          </a:p>
          <a:p>
            <a:pPr eaLnBrk="1" hangingPunct="1">
              <a:buFontTx/>
              <a:buChar char="•"/>
            </a:pPr>
            <a:r>
              <a:rPr lang="en-US" b="1" smtClean="0">
                <a:latin typeface="Arial" charset="0"/>
                <a:ea typeface="MS Mincho" pitchFamily="49" charset="-128"/>
              </a:rPr>
              <a:t> Biofeedback</a:t>
            </a:r>
            <a:r>
              <a:rPr lang="en-US" smtClean="0">
                <a:latin typeface="Arial" charset="0"/>
                <a:ea typeface="MS Mincho" pitchFamily="49" charset="-128"/>
              </a:rPr>
              <a:t> is a somatic intervention in which clients learn to control various bodily reactions associated with stress.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CFB1BB6-1F02-419E-90B8-BD64A0F34A14}" type="slidenum">
              <a:rPr lang="en-US" smtClean="0">
                <a:latin typeface="Arial" charset="0"/>
              </a:rPr>
              <a:pPr/>
              <a:t>3</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buFontTx/>
              <a:buChar char="•"/>
            </a:pPr>
            <a:r>
              <a:rPr lang="en-US" smtClean="0">
                <a:latin typeface="Arial" charset="0"/>
                <a:ea typeface="MS Mincho" pitchFamily="49" charset="-128"/>
              </a:rPr>
              <a:t> The </a:t>
            </a:r>
            <a:r>
              <a:rPr lang="en-US" b="1" smtClean="0">
                <a:latin typeface="Arial" charset="0"/>
                <a:ea typeface="MS Mincho" pitchFamily="49" charset="-128"/>
              </a:rPr>
              <a:t>psychodynamic perspective</a:t>
            </a:r>
            <a:r>
              <a:rPr lang="en-US" smtClean="0">
                <a:latin typeface="Arial" charset="0"/>
                <a:ea typeface="MS Mincho" pitchFamily="49" charset="-128"/>
              </a:rPr>
              <a:t> is a theoretical orientation that emphasizes unconscious determinants of behavior and is derived from </a:t>
            </a:r>
            <a:r>
              <a:rPr lang="en-US" b="1" smtClean="0">
                <a:latin typeface="Arial" charset="0"/>
                <a:ea typeface="MS Mincho" pitchFamily="49" charset="-128"/>
              </a:rPr>
              <a:t>Freud's psychoanalytic</a:t>
            </a:r>
            <a:r>
              <a:rPr lang="en-US" smtClean="0">
                <a:latin typeface="Arial" charset="0"/>
                <a:ea typeface="MS Mincho" pitchFamily="49" charset="-128"/>
              </a:rPr>
              <a:t> </a:t>
            </a:r>
            <a:r>
              <a:rPr lang="en-US" b="1" smtClean="0">
                <a:latin typeface="Arial" charset="0"/>
                <a:ea typeface="MS Mincho" pitchFamily="49" charset="-128"/>
              </a:rPr>
              <a:t>approach.</a:t>
            </a:r>
            <a:endParaRPr lang="en-US" b="1"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D5DFAC7-45B7-4FE8-8FAA-6962BB801328}" type="slidenum">
              <a:rPr lang="en-US" smtClean="0">
                <a:latin typeface="Arial" charset="0"/>
              </a:rPr>
              <a:pPr/>
              <a:t>16</a:t>
            </a:fld>
            <a:endParaRPr lang="en-U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Tx/>
              <a:buChar char="•"/>
            </a:pPr>
            <a:r>
              <a:rPr lang="en-US" smtClean="0">
                <a:latin typeface="Arial" charset="0"/>
                <a:ea typeface="MS Mincho" pitchFamily="49" charset="-128"/>
              </a:rPr>
              <a:t> Freud proposed that there is a normal sequence of development through a series of what he called </a:t>
            </a:r>
            <a:r>
              <a:rPr lang="en-US" b="1" smtClean="0">
                <a:latin typeface="Arial" charset="0"/>
                <a:ea typeface="MS Mincho" pitchFamily="49" charset="-128"/>
              </a:rPr>
              <a:t>psychosexual stages</a:t>
            </a:r>
            <a:r>
              <a:rPr lang="en-US" smtClean="0">
                <a:latin typeface="Arial" charset="0"/>
                <a:ea typeface="MS Mincho" pitchFamily="49" charset="-128"/>
              </a:rPr>
              <a:t>, with each stage focusing on a different sexually excitable zone of the body</a:t>
            </a:r>
            <a:r>
              <a:rPr lang="en-US" smtClean="0">
                <a:latin typeface="Arial" charset="0"/>
              </a:rPr>
              <a:t>.</a:t>
            </a:r>
          </a:p>
          <a:p>
            <a:pPr eaLnBrk="1" hangingPunct="1">
              <a:buFontTx/>
              <a:buChar char="•"/>
            </a:pPr>
            <a:r>
              <a:rPr lang="en-US" smtClean="0">
                <a:latin typeface="Arial" charset="0"/>
                <a:cs typeface="Arial" charset="0"/>
              </a:rPr>
              <a:t> The </a:t>
            </a:r>
            <a:r>
              <a:rPr lang="en-US" b="1" smtClean="0">
                <a:latin typeface="Arial" charset="0"/>
                <a:cs typeface="Arial" charset="0"/>
              </a:rPr>
              <a:t>ORAL STAGE</a:t>
            </a:r>
            <a:r>
              <a:rPr lang="en-US" smtClean="0">
                <a:latin typeface="Arial" charset="0"/>
                <a:cs typeface="Arial" charset="0"/>
              </a:rPr>
              <a:t> (0-18 months): The main source of pleasure for the infant is stimulation of the mouth and lips. </a:t>
            </a:r>
          </a:p>
          <a:p>
            <a:pPr eaLnBrk="1" hangingPunct="1">
              <a:buFontTx/>
              <a:buChar char="•"/>
            </a:pPr>
            <a:r>
              <a:rPr lang="en-US" smtClean="0">
                <a:latin typeface="Arial" charset="0"/>
                <a:cs typeface="Arial" charset="0"/>
              </a:rPr>
              <a:t> The </a:t>
            </a:r>
            <a:r>
              <a:rPr lang="en-US" b="1" smtClean="0">
                <a:latin typeface="Arial" charset="0"/>
                <a:cs typeface="Arial" charset="0"/>
              </a:rPr>
              <a:t>ANAL STAGE</a:t>
            </a:r>
            <a:r>
              <a:rPr lang="en-US" smtClean="0">
                <a:latin typeface="Arial" charset="0"/>
                <a:cs typeface="Arial" charset="0"/>
              </a:rPr>
              <a:t> (18 months-3 years):  The toddler's sexual energy focuses on stimulation in the anal area from holding onto and expelling feces.</a:t>
            </a:r>
          </a:p>
          <a:p>
            <a:pPr eaLnBrk="1" hangingPunct="1">
              <a:buFontTx/>
              <a:buChar char="•"/>
            </a:pPr>
            <a:r>
              <a:rPr lang="en-US" smtClean="0">
                <a:latin typeface="Arial" charset="0"/>
                <a:cs typeface="Arial" charset="0"/>
              </a:rPr>
              <a:t> In the </a:t>
            </a:r>
            <a:r>
              <a:rPr lang="en-US" b="1" smtClean="0">
                <a:latin typeface="Arial" charset="0"/>
                <a:cs typeface="Arial" charset="0"/>
              </a:rPr>
              <a:t>PHALLIC STAGE</a:t>
            </a:r>
            <a:r>
              <a:rPr lang="en-US" smtClean="0">
                <a:latin typeface="Arial" charset="0"/>
                <a:cs typeface="Arial" charset="0"/>
              </a:rPr>
              <a:t> (3-5 years):  The genital area of the body is the focus of the child's sexual feelings.  During the phallic stage, the child becomes sexually attracted to the opposite sex parent.  Freud (1913) called this scenario in boys the Oedipus complex.</a:t>
            </a:r>
          </a:p>
          <a:p>
            <a:pPr eaLnBrk="1" hangingPunct="1">
              <a:buFontTx/>
              <a:buChar char="•"/>
            </a:pPr>
            <a:r>
              <a:rPr lang="en-US" smtClean="0">
                <a:latin typeface="Arial" charset="0"/>
                <a:cs typeface="Arial" charset="0"/>
              </a:rPr>
              <a:t> The parallel process in girls is called the </a:t>
            </a:r>
            <a:r>
              <a:rPr lang="en-US" b="1" smtClean="0">
                <a:latin typeface="Arial" charset="0"/>
                <a:cs typeface="Arial" charset="0"/>
              </a:rPr>
              <a:t>Electra complex</a:t>
            </a:r>
            <a:r>
              <a:rPr lang="en-US" smtClean="0">
                <a:latin typeface="Arial" charset="0"/>
                <a:cs typeface="Arial" charset="0"/>
              </a:rPr>
              <a:t>.</a:t>
            </a:r>
          </a:p>
          <a:p>
            <a:pPr eaLnBrk="1" hangingPunct="1">
              <a:buFontTx/>
              <a:buChar char="•"/>
            </a:pPr>
            <a:r>
              <a:rPr lang="en-US" smtClean="0">
                <a:latin typeface="Arial" charset="0"/>
                <a:cs typeface="Arial" charset="0"/>
              </a:rPr>
              <a:t> According to Freud, following the turmoil of the Oedipus complex, the child's sexual energies recede entirely during </a:t>
            </a:r>
            <a:r>
              <a:rPr lang="en-US" b="1" smtClean="0">
                <a:latin typeface="Arial" charset="0"/>
                <a:cs typeface="Arial" charset="0"/>
              </a:rPr>
              <a:t>LATENCY</a:t>
            </a:r>
            <a:r>
              <a:rPr lang="en-US" smtClean="0">
                <a:latin typeface="Arial" charset="0"/>
                <a:cs typeface="Arial" charset="0"/>
              </a:rPr>
              <a:t> (5-12 years).</a:t>
            </a:r>
          </a:p>
          <a:p>
            <a:pPr eaLnBrk="1" hangingPunct="1">
              <a:buFontTx/>
              <a:buChar char="•"/>
            </a:pPr>
            <a:r>
              <a:rPr lang="en-US" smtClean="0">
                <a:latin typeface="Arial" charset="0"/>
                <a:cs typeface="Arial" charset="0"/>
              </a:rPr>
              <a:t> In the </a:t>
            </a:r>
            <a:r>
              <a:rPr lang="en-US" b="1" smtClean="0">
                <a:latin typeface="Arial" charset="0"/>
                <a:cs typeface="Arial" charset="0"/>
              </a:rPr>
              <a:t>GENITAL STAGE</a:t>
            </a:r>
            <a:r>
              <a:rPr lang="en-US" smtClean="0">
                <a:latin typeface="Arial" charset="0"/>
                <a:cs typeface="Arial" charset="0"/>
              </a:rPr>
              <a:t> (12 years through adulthood): The adolescent must learn to transfer feelings of sexual attraction from the parent figure to opposite-sex peers.</a:t>
            </a:r>
            <a:r>
              <a:rPr lang="en-US" smtClean="0">
                <a:latin typeface="Arial" charset="0"/>
              </a:rPr>
              <a:t> </a:t>
            </a:r>
          </a:p>
          <a:p>
            <a:pPr eaLnBrk="1" hangingPunct="1">
              <a:buFontTx/>
              <a:buChar char="•"/>
            </a:pPr>
            <a:r>
              <a:rPr lang="en-US" smtClean="0">
                <a:latin typeface="Arial" charset="0"/>
                <a:cs typeface="Arial" charset="0"/>
              </a:rPr>
              <a:t> In </a:t>
            </a:r>
            <a:r>
              <a:rPr lang="en-US" b="1" smtClean="0">
                <a:latin typeface="Arial" charset="0"/>
                <a:cs typeface="Arial" charset="0"/>
              </a:rPr>
              <a:t>FIXATION</a:t>
            </a:r>
            <a:r>
              <a:rPr lang="en-US" smtClean="0">
                <a:latin typeface="Arial" charset="0"/>
                <a:cs typeface="Arial" charset="0"/>
              </a:rPr>
              <a:t>, the individual remains at a stage of psychosexual development characteristic of childhood.</a:t>
            </a:r>
          </a:p>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58430D9-8C9E-45EB-BD1C-8B45F059D9F3}" type="slidenum">
              <a:rPr lang="en-US" smtClean="0">
                <a:latin typeface="Arial" charset="0"/>
              </a:rPr>
              <a:pPr/>
              <a:t>18</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buFontTx/>
              <a:buChar char="•"/>
            </a:pPr>
            <a:r>
              <a:rPr lang="en-US" smtClean="0">
                <a:latin typeface="Courier New" pitchFamily="49" charset="0"/>
                <a:ea typeface="MS Mincho" pitchFamily="49" charset="-128"/>
              </a:rPr>
              <a:t> At the core of the humanistic perspective is the belief that human motivation is based on an inherent tendency to strive for self-fulfillment and meaning in life, notions that were rooted in existential psychology.</a:t>
            </a:r>
            <a:endParaRPr lang="en-US" smtClean="0">
              <a:latin typeface="Courier New" pitchFamily="49" charset="0"/>
              <a:cs typeface="Courier New" pitchFamily="49" charset="0"/>
            </a:endParaRPr>
          </a:p>
          <a:p>
            <a:pPr eaLnBrk="1" hangingPunct="1">
              <a:buFontTx/>
              <a:buChar char="•"/>
            </a:pPr>
            <a:r>
              <a:rPr lang="en-US" b="1" smtClean="0">
                <a:latin typeface="Courier New" pitchFamily="49" charset="0"/>
                <a:ea typeface="MS Mincho" pitchFamily="49" charset="-128"/>
              </a:rPr>
              <a:t> Carl Rogers' person-centered theory</a:t>
            </a:r>
            <a:r>
              <a:rPr lang="en-US" smtClean="0">
                <a:latin typeface="Courier New" pitchFamily="49" charset="0"/>
                <a:ea typeface="MS Mincho" pitchFamily="49" charset="-128"/>
              </a:rPr>
              <a:t> focuses on the uniqueness of each individual, the importance of allowing each individual to achieve maximum fulfillment of potential, and the need for the individual to confront honestly the reality of his or her experiences in the world.</a:t>
            </a:r>
          </a:p>
          <a:p>
            <a:pPr eaLnBrk="1" hangingPunct="1">
              <a:buFontTx/>
              <a:buChar char="•"/>
            </a:pPr>
            <a:r>
              <a:rPr lang="en-US" b="1" smtClean="0">
                <a:latin typeface="Courier New" pitchFamily="49" charset="0"/>
                <a:cs typeface="Arial" charset="0"/>
              </a:rPr>
              <a:t> Carl Rogers</a:t>
            </a:r>
            <a:r>
              <a:rPr lang="en-US" smtClean="0">
                <a:latin typeface="Courier New" pitchFamily="49" charset="0"/>
                <a:cs typeface="Arial" charset="0"/>
              </a:rPr>
              <a:t> (1902-1987) said that a well-adjusted person's self-image should match, or have </a:t>
            </a:r>
            <a:r>
              <a:rPr lang="en-US" b="1" smtClean="0">
                <a:latin typeface="Courier New" pitchFamily="49" charset="0"/>
                <a:cs typeface="Arial" charset="0"/>
              </a:rPr>
              <a:t>congruence</a:t>
            </a:r>
            <a:r>
              <a:rPr lang="en-US" smtClean="0">
                <a:latin typeface="Courier New" pitchFamily="49" charset="0"/>
                <a:cs typeface="Arial" charset="0"/>
              </a:rPr>
              <a:t> with, the person's experiences.</a:t>
            </a:r>
          </a:p>
          <a:p>
            <a:pPr eaLnBrk="1" hangingPunct="1">
              <a:buFontTx/>
              <a:buChar char="•"/>
            </a:pPr>
            <a:r>
              <a:rPr lang="en-US" smtClean="0">
                <a:latin typeface="Courier New" pitchFamily="49" charset="0"/>
                <a:cs typeface="Arial" charset="0"/>
              </a:rPr>
              <a:t> Parents may set up what Rogers referred to as </a:t>
            </a:r>
            <a:r>
              <a:rPr lang="en-US" b="1" smtClean="0">
                <a:latin typeface="Courier New" pitchFamily="49" charset="0"/>
                <a:cs typeface="Arial" charset="0"/>
              </a:rPr>
              <a:t>conditions of worth</a:t>
            </a:r>
            <a:r>
              <a:rPr lang="en-US" smtClean="0">
                <a:latin typeface="Courier New" pitchFamily="49" charset="0"/>
                <a:cs typeface="Arial" charset="0"/>
              </a:rPr>
              <a:t> in which the child receives love only when he or she fulfills certain demands.</a:t>
            </a:r>
            <a:r>
              <a:rPr lang="en-US" smtClean="0">
                <a:latin typeface="Courier New" pitchFamily="49" charset="0"/>
                <a:ea typeface="MS Mincho" pitchFamily="49" charset="-128"/>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7B64708-018C-4323-A56A-B9A654CE84CF}" type="slidenum">
              <a:rPr lang="en-US" smtClean="0">
                <a:latin typeface="Arial" charset="0"/>
              </a:rPr>
              <a:pPr/>
              <a:t>19</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buFontTx/>
              <a:buChar char="•"/>
            </a:pPr>
            <a:r>
              <a:rPr lang="en-US" b="1" smtClean="0">
                <a:latin typeface="Courier New" pitchFamily="49" charset="0"/>
                <a:ea typeface="MS Mincho" pitchFamily="49" charset="-128"/>
              </a:rPr>
              <a:t> Maslow's self-actualization theory</a:t>
            </a:r>
            <a:r>
              <a:rPr lang="en-US" smtClean="0">
                <a:latin typeface="Courier New" pitchFamily="49" charset="0"/>
                <a:ea typeface="MS Mincho" pitchFamily="49" charset="-128"/>
              </a:rPr>
              <a:t> focuses on the maximum realization of the individual's potential for psychological growth.</a:t>
            </a:r>
          </a:p>
          <a:p>
            <a:pPr eaLnBrk="1" hangingPunct="1">
              <a:buFontTx/>
              <a:buChar char="•"/>
            </a:pPr>
            <a:r>
              <a:rPr lang="en-US" smtClean="0">
                <a:latin typeface="Courier New" pitchFamily="49" charset="0"/>
                <a:cs typeface="Arial" charset="0"/>
              </a:rPr>
              <a:t> Maslow's theory is best known, perhaps, for its pyramid-like structure which he called the </a:t>
            </a:r>
            <a:r>
              <a:rPr lang="en-US" b="1" smtClean="0">
                <a:latin typeface="Courier New" pitchFamily="49" charset="0"/>
                <a:cs typeface="Arial" charset="0"/>
              </a:rPr>
              <a:t>hierarchy of needs</a:t>
            </a:r>
            <a:r>
              <a:rPr lang="en-US" smtClean="0">
                <a:latin typeface="Courier New" pitchFamily="49" charset="0"/>
                <a:cs typeface="Arial" charset="0"/>
              </a:rPr>
              <a:t>.</a:t>
            </a:r>
          </a:p>
          <a:p>
            <a:pPr eaLnBrk="1" hangingPunct="1">
              <a:buFontTx/>
              <a:buChar char="•"/>
            </a:pPr>
            <a:r>
              <a:rPr lang="en-US" smtClean="0">
                <a:latin typeface="Courier New" pitchFamily="49" charset="0"/>
                <a:cs typeface="Arial" charset="0"/>
              </a:rPr>
              <a:t> The basic premise of the hierarchy is that, for people to achieve a state of self-actualization, they must have satisfied a variety of more basic physical and psychological needs.</a:t>
            </a:r>
            <a:r>
              <a:rPr lang="en-US" smtClean="0">
                <a:latin typeface="Courier New" pitchFamily="49" charset="0"/>
                <a:cs typeface="Courier New" pitchFamily="49" charset="0"/>
              </a:rPr>
              <a:t> </a:t>
            </a:r>
          </a:p>
          <a:p>
            <a:pPr eaLnBrk="1" hangingPunct="1">
              <a:buFontTx/>
              <a:buChar char="•"/>
            </a:pPr>
            <a:r>
              <a:rPr lang="en-US" smtClean="0">
                <a:latin typeface="Courier New" pitchFamily="49" charset="0"/>
                <a:cs typeface="Arial" charset="0"/>
              </a:rPr>
              <a:t> Like Rogers, Maslow (1971) defined </a:t>
            </a:r>
            <a:r>
              <a:rPr lang="en-US" i="1" smtClean="0">
                <a:latin typeface="Courier New" pitchFamily="49" charset="0"/>
                <a:cs typeface="Arial" charset="0"/>
              </a:rPr>
              <a:t>psychological disorder </a:t>
            </a:r>
            <a:r>
              <a:rPr lang="en-US" smtClean="0">
                <a:latin typeface="Courier New" pitchFamily="49" charset="0"/>
                <a:cs typeface="Arial" charset="0"/>
              </a:rPr>
              <a:t>in terms of the degree of deviation from an ideal state and had similar views about the conditions that hamper self-actualization.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750B78E-2264-4DD5-AF1D-2B6878E278A5}" type="slidenum">
              <a:rPr lang="en-US" smtClean="0">
                <a:latin typeface="Arial" charset="0"/>
              </a:rPr>
              <a:pPr/>
              <a:t>20</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buFontTx/>
              <a:buChar char="•"/>
            </a:pPr>
            <a:r>
              <a:rPr lang="en-US" smtClean="0">
                <a:latin typeface="Arial" charset="0"/>
                <a:ea typeface="MS Mincho" pitchFamily="49" charset="-128"/>
              </a:rPr>
              <a:t> In </a:t>
            </a:r>
            <a:r>
              <a:rPr lang="en-US" b="1" smtClean="0">
                <a:latin typeface="Arial" charset="0"/>
                <a:ea typeface="MS Mincho" pitchFamily="49" charset="-128"/>
              </a:rPr>
              <a:t>client-centered therapy</a:t>
            </a:r>
            <a:r>
              <a:rPr lang="en-US" smtClean="0">
                <a:latin typeface="Arial" charset="0"/>
                <a:ea typeface="MS Mincho" pitchFamily="49" charset="-128"/>
              </a:rPr>
              <a:t>, Rogers recommended that therapists treat clients with unconditional positive regard and empathy, while providing a model of genuineness and willingness to self-disclose.</a:t>
            </a:r>
            <a:r>
              <a:rPr lang="en-US" smtClean="0">
                <a:latin typeface="Arial" charset="0"/>
              </a:rPr>
              <a:t> </a:t>
            </a:r>
          </a:p>
          <a:p>
            <a:pPr eaLnBrk="1" hangingPunct="1">
              <a:buFontTx/>
              <a:buChar char="•"/>
            </a:pPr>
            <a:r>
              <a:rPr lang="en-US" smtClean="0">
                <a:latin typeface="Arial" charset="0"/>
                <a:cs typeface="Arial" charset="0"/>
              </a:rPr>
              <a:t> Rogers focused on the extent to which a person experiences incongruence between the "actual self" and the "ideal self."</a:t>
            </a:r>
            <a:r>
              <a:rPr lang="en-US" smtClean="0">
                <a:latin typeface="Arial" charset="0"/>
              </a:rPr>
              <a:t> </a:t>
            </a:r>
          </a:p>
          <a:p>
            <a:pPr eaLnBrk="1" hangingPunct="1">
              <a:buFontTx/>
              <a:buChar char="•"/>
            </a:pPr>
            <a:r>
              <a:rPr lang="en-US" smtClean="0">
                <a:latin typeface="Arial" charset="0"/>
                <a:cs typeface="Arial" charset="0"/>
              </a:rPr>
              <a:t> Lacking in humanistic research are some of the fundamental requirements for a scientific approach such as using appropriate control groups.</a:t>
            </a:r>
            <a:r>
              <a:rPr lang="en-US" smtClean="0">
                <a:latin typeface="Arial" charset="0"/>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0A95E9B-4549-4645-A744-38662CBB81C9}" type="slidenum">
              <a:rPr lang="en-US" smtClean="0">
                <a:latin typeface="Arial" charset="0"/>
              </a:rPr>
              <a:pPr/>
              <a:t>22</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latin typeface="Arial"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CF2AA4E-C32A-403D-A376-2007235F71B9}" type="slidenum">
              <a:rPr lang="en-US" smtClean="0">
                <a:latin typeface="Arial" charset="0"/>
              </a:rPr>
              <a:pPr/>
              <a:t>23</a:t>
            </a:fld>
            <a:endParaRPr 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buFontTx/>
              <a:buChar char="•"/>
            </a:pPr>
            <a:r>
              <a:rPr lang="en-US" b="1" smtClean="0">
                <a:latin typeface="Courier New" pitchFamily="49" charset="0"/>
                <a:cs typeface="Arial" charset="0"/>
              </a:rPr>
              <a:t> Intergenerational approach</a:t>
            </a:r>
            <a:r>
              <a:rPr lang="en-US" smtClean="0">
                <a:latin typeface="Courier New" pitchFamily="49" charset="0"/>
                <a:cs typeface="Arial" charset="0"/>
              </a:rPr>
              <a:t> emphasizes how parents' experiences in their own families of origin affect their interactions with their children.</a:t>
            </a:r>
          </a:p>
          <a:p>
            <a:pPr eaLnBrk="1" hangingPunct="1">
              <a:buFontTx/>
              <a:buChar char="•"/>
            </a:pPr>
            <a:r>
              <a:rPr lang="en-US" b="1" smtClean="0">
                <a:latin typeface="Courier New" pitchFamily="49" charset="0"/>
                <a:cs typeface="Arial" charset="0"/>
              </a:rPr>
              <a:t> Structural approach</a:t>
            </a:r>
            <a:r>
              <a:rPr lang="en-US" smtClean="0">
                <a:latin typeface="Courier New" pitchFamily="49" charset="0"/>
                <a:cs typeface="Arial" charset="0"/>
              </a:rPr>
              <a:t> assumes that, in normal families, parents and children have distinct roles, and there are boundaries between the generations. </a:t>
            </a:r>
          </a:p>
          <a:p>
            <a:pPr eaLnBrk="1" hangingPunct="1">
              <a:buFontTx/>
              <a:buChar char="•"/>
            </a:pPr>
            <a:r>
              <a:rPr lang="en-US" b="1" smtClean="0">
                <a:latin typeface="Courier New" pitchFamily="49" charset="0"/>
                <a:cs typeface="Arial" charset="0"/>
              </a:rPr>
              <a:t> Strategic approach</a:t>
            </a:r>
            <a:r>
              <a:rPr lang="en-US" smtClean="0">
                <a:latin typeface="Courier New" pitchFamily="49" charset="0"/>
                <a:cs typeface="Arial" charset="0"/>
              </a:rPr>
              <a:t> focuses on the resolution of family problems.</a:t>
            </a:r>
          </a:p>
          <a:p>
            <a:pPr eaLnBrk="1" hangingPunct="1">
              <a:buFontTx/>
              <a:buChar char="•"/>
            </a:pPr>
            <a:r>
              <a:rPr lang="en-US" b="1" smtClean="0">
                <a:latin typeface="Courier New" pitchFamily="49" charset="0"/>
                <a:cs typeface="Arial" charset="0"/>
              </a:rPr>
              <a:t> Experiential approach</a:t>
            </a:r>
            <a:r>
              <a:rPr lang="en-US" smtClean="0">
                <a:latin typeface="Courier New" pitchFamily="49" charset="0"/>
                <a:cs typeface="Arial" charset="0"/>
              </a:rPr>
              <a:t> emphasizes the unconscious and emotional processes.</a:t>
            </a:r>
            <a:r>
              <a:rPr lang="en-US" smtClean="0">
                <a:latin typeface="Courier New" pitchFamily="49" charset="0"/>
                <a:cs typeface="Courier New" pitchFamily="49"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7FF80E4-53D1-4B09-AF10-52F50BB0E3F8}" type="slidenum">
              <a:rPr lang="en-US" smtClean="0">
                <a:latin typeface="Arial" charset="0"/>
              </a:rPr>
              <a:pPr/>
              <a:t>24</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buFontTx/>
              <a:buChar char="•"/>
            </a:pPr>
            <a:r>
              <a:rPr lang="en-US" smtClean="0">
                <a:latin typeface="Courier New" pitchFamily="49" charset="0"/>
                <a:ea typeface="MS Mincho" pitchFamily="49" charset="-128"/>
              </a:rPr>
              <a:t> Psychological disturbance can also arise as a result of discrimination associated with such attributes as gender, race, or age, or of pressures associated with economic hardships.</a:t>
            </a:r>
            <a:endParaRPr lang="en-US" smtClean="0">
              <a:latin typeface="Courier New" pitchFamily="49" charset="0"/>
              <a:cs typeface="Courier New" pitchFamily="49" charset="0"/>
            </a:endParaRPr>
          </a:p>
          <a:p>
            <a:pPr eaLnBrk="1" hangingPunct="1">
              <a:buFontTx/>
              <a:buChar char="•"/>
            </a:pPr>
            <a:r>
              <a:rPr lang="en-US" smtClean="0">
                <a:latin typeface="Courier New" pitchFamily="49" charset="0"/>
                <a:ea typeface="MS Mincho" pitchFamily="49" charset="-128"/>
              </a:rPr>
              <a:t> People can also be adversely affected by general social forces such as fluid and inconsistent values in a society and destructive historical events such a political revolution, natural disaster, or nationwide depression.</a:t>
            </a:r>
            <a:endParaRPr lang="en-US" smtClean="0">
              <a:latin typeface="Courier New" pitchFamily="49" charset="0"/>
              <a:cs typeface="Courier New" pitchFamily="49" charset="0"/>
            </a:endParaRPr>
          </a:p>
          <a:p>
            <a:pPr eaLnBrk="1" hangingPunct="1">
              <a:buFontTx/>
              <a:buChar char="•"/>
            </a:pPr>
            <a:r>
              <a:rPr lang="en-US" smtClean="0">
                <a:latin typeface="Courier New" pitchFamily="49" charset="0"/>
                <a:ea typeface="MS Mincho" pitchFamily="49" charset="-128"/>
              </a:rPr>
              <a:t> Treatments within the sociocultural perspective are determined by the nature of the group involved.</a:t>
            </a:r>
            <a:endParaRPr lang="en-US" smtClean="0">
              <a:latin typeface="Courier New" pitchFamily="49" charset="0"/>
              <a:cs typeface="Courier New" pitchFamily="49" charset="0"/>
            </a:endParaRPr>
          </a:p>
          <a:p>
            <a:pPr eaLnBrk="1" hangingPunct="1">
              <a:buFontTx/>
              <a:buChar char="•"/>
            </a:pPr>
            <a:r>
              <a:rPr lang="en-US" smtClean="0">
                <a:latin typeface="Courier New" pitchFamily="49" charset="0"/>
                <a:ea typeface="MS Mincho" pitchFamily="49" charset="-128"/>
              </a:rPr>
              <a:t> In </a:t>
            </a:r>
            <a:r>
              <a:rPr lang="en-US" b="1" smtClean="0">
                <a:latin typeface="Courier New" pitchFamily="49" charset="0"/>
                <a:ea typeface="MS Mincho" pitchFamily="49" charset="-128"/>
              </a:rPr>
              <a:t>family therapy</a:t>
            </a:r>
            <a:r>
              <a:rPr lang="en-US" smtClean="0">
                <a:latin typeface="Courier New" pitchFamily="49" charset="0"/>
                <a:ea typeface="MS Mincho" pitchFamily="49" charset="-128"/>
              </a:rPr>
              <a:t>, family members are encouraged to try new ways of relating to each other and thinking about their problems.</a:t>
            </a:r>
            <a:endParaRPr lang="en-US" smtClean="0">
              <a:latin typeface="Courier New" pitchFamily="49" charset="0"/>
              <a:cs typeface="Courier New" pitchFamily="49" charset="0"/>
            </a:endParaRPr>
          </a:p>
          <a:p>
            <a:pPr eaLnBrk="1" hangingPunct="1">
              <a:buFontTx/>
              <a:buChar char="•"/>
            </a:pPr>
            <a:r>
              <a:rPr lang="en-US" smtClean="0">
                <a:latin typeface="Courier New" pitchFamily="49" charset="0"/>
                <a:ea typeface="MS Mincho" pitchFamily="49" charset="-128"/>
              </a:rPr>
              <a:t> In </a:t>
            </a:r>
            <a:r>
              <a:rPr lang="en-US" b="1" smtClean="0">
                <a:latin typeface="Courier New" pitchFamily="49" charset="0"/>
                <a:ea typeface="MS Mincho" pitchFamily="49" charset="-128"/>
              </a:rPr>
              <a:t>group therapy</a:t>
            </a:r>
            <a:r>
              <a:rPr lang="en-US" smtClean="0">
                <a:latin typeface="Courier New" pitchFamily="49" charset="0"/>
                <a:ea typeface="MS Mincho" pitchFamily="49" charset="-128"/>
              </a:rPr>
              <a:t>, people share their stories and experiences with other, similar people.</a:t>
            </a:r>
          </a:p>
          <a:p>
            <a:pPr eaLnBrk="1" hangingPunct="1">
              <a:buFontTx/>
              <a:buChar char="•"/>
            </a:pPr>
            <a:r>
              <a:rPr lang="en-US" smtClean="0">
                <a:latin typeface="Courier New" pitchFamily="49" charset="0"/>
                <a:ea typeface="MS Mincho" pitchFamily="49" charset="-128"/>
                <a:cs typeface="Courier New" pitchFamily="49" charset="0"/>
              </a:rPr>
              <a:t> </a:t>
            </a:r>
            <a:r>
              <a:rPr lang="en-US" b="1" smtClean="0">
                <a:latin typeface="Courier New" pitchFamily="49" charset="0"/>
                <a:ea typeface="MS Mincho" pitchFamily="49" charset="-128"/>
                <a:cs typeface="Courier New" pitchFamily="49" charset="0"/>
              </a:rPr>
              <a:t>Multicultural approach</a:t>
            </a:r>
            <a:r>
              <a:rPr lang="en-US" smtClean="0">
                <a:latin typeface="Courier New" pitchFamily="49" charset="0"/>
                <a:ea typeface="MS Mincho" pitchFamily="49" charset="-128"/>
                <a:cs typeface="Courier New" pitchFamily="49" charset="0"/>
              </a:rPr>
              <a:t>: Skills involve culture-specific therapy techniques that are responsive to the unique characteristics of the clients.</a:t>
            </a:r>
            <a:endParaRPr lang="en-US" smtClean="0">
              <a:latin typeface="Courier New" pitchFamily="49" charset="0"/>
              <a:cs typeface="Courier New" pitchFamily="49" charset="0"/>
            </a:endParaRPr>
          </a:p>
          <a:p>
            <a:pPr eaLnBrk="1" hangingPunct="1">
              <a:buFontTx/>
              <a:buChar char="•"/>
            </a:pPr>
            <a:r>
              <a:rPr lang="en-US" b="1" smtClean="0">
                <a:latin typeface="Arial" charset="0"/>
                <a:ea typeface="MS Mincho" pitchFamily="49" charset="-128"/>
              </a:rPr>
              <a:t> Milieu therapy</a:t>
            </a:r>
            <a:r>
              <a:rPr lang="en-US" smtClean="0">
                <a:latin typeface="Arial" charset="0"/>
                <a:ea typeface="MS Mincho" pitchFamily="49" charset="-128"/>
              </a:rPr>
              <a:t> provides a context in which the intervention is the environment, rather than the individual, usually consisting of staff and clients in a therapeutic community.</a:t>
            </a:r>
            <a:r>
              <a:rPr lang="en-US" smtClean="0">
                <a:latin typeface="Arial"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9/15/2020</a:t>
            </a:fld>
            <a:endParaRPr lang="en-US"/>
          </a:p>
        </p:txBody>
      </p:sp>
      <p:sp>
        <p:nvSpPr>
          <p:cNvPr id="19" name="Footer Placeholder 18"/>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pic>
        <p:nvPicPr>
          <p:cNvPr id="7" name="Picture 5" descr="HW6-color.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9/15/2020</a:t>
            </a:fld>
            <a:endParaRPr lang="en-US"/>
          </a:p>
        </p:txBody>
      </p:sp>
      <p:sp>
        <p:nvSpPr>
          <p:cNvPr id="5" name="Footer Placeholder 4"/>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9/15/2020</a:t>
            </a:fld>
            <a:endParaRPr lang="en-US"/>
          </a:p>
        </p:txBody>
      </p:sp>
      <p:sp>
        <p:nvSpPr>
          <p:cNvPr id="5" name="Footer Placeholder 4"/>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752600"/>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53000" y="1752600"/>
            <a:ext cx="3886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53000" y="4114800"/>
            <a:ext cx="3886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8"/>
          <p:cNvSpPr>
            <a:spLocks noGrp="1" noChangeArrowheads="1"/>
          </p:cNvSpPr>
          <p:nvPr>
            <p:ph type="ftr" sz="quarter" idx="10"/>
          </p:nvPr>
        </p:nvSpPr>
        <p:spPr>
          <a:ln/>
        </p:spPr>
        <p:txBody>
          <a:bodyPr/>
          <a:lstStyle>
            <a:lvl1pPr>
              <a:defRPr/>
            </a:lvl1pPr>
          </a:lstStyle>
          <a:p>
            <a:pPr>
              <a:defRPr/>
            </a:pPr>
            <a:r>
              <a:rPr lang="en-US"/>
              <a:t>Copyright © The McGraw-Hill Companies, Inc. Permission required for reproduction or display.</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752600"/>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ftr" sz="quarter" idx="10"/>
          </p:nvPr>
        </p:nvSpPr>
        <p:spPr>
          <a:ln/>
        </p:spPr>
        <p:txBody>
          <a:bodyPr/>
          <a:lstStyle>
            <a:lvl1pPr>
              <a:defRPr/>
            </a:lvl1pPr>
          </a:lstStyle>
          <a:p>
            <a:pPr>
              <a:defRPr/>
            </a:pPr>
            <a:r>
              <a:rPr lang="en-US"/>
              <a:t>Copyright © The McGraw-Hill Companies, Inc. Permission required for reproduction or display.</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9/15/2020</a:t>
            </a:fld>
            <a:endParaRPr lang="en-US"/>
          </a:p>
        </p:txBody>
      </p:sp>
      <p:sp>
        <p:nvSpPr>
          <p:cNvPr id="5" name="Footer Placeholder 4"/>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9/15/2020</a:t>
            </a:fld>
            <a:endParaRPr lang="en-US"/>
          </a:p>
        </p:txBody>
      </p:sp>
      <p:sp>
        <p:nvSpPr>
          <p:cNvPr id="5" name="Footer Placeholder 4"/>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9/15/2020</a:t>
            </a:fld>
            <a:endParaRPr lang="en-US"/>
          </a:p>
        </p:txBody>
      </p:sp>
      <p:sp>
        <p:nvSpPr>
          <p:cNvPr id="6" name="Footer Placeholder 5"/>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9/15/2020</a:t>
            </a:fld>
            <a:endParaRPr lang="en-US"/>
          </a:p>
        </p:txBody>
      </p:sp>
      <p:sp>
        <p:nvSpPr>
          <p:cNvPr id="8" name="Footer Placeholder 7"/>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9/15/2020</a:t>
            </a:fld>
            <a:endParaRPr lang="en-US"/>
          </a:p>
        </p:txBody>
      </p:sp>
      <p:sp>
        <p:nvSpPr>
          <p:cNvPr id="4" name="Footer Placeholder 3"/>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9/15/2020</a:t>
            </a:fld>
            <a:endParaRPr lang="en-US"/>
          </a:p>
        </p:txBody>
      </p:sp>
      <p:sp>
        <p:nvSpPr>
          <p:cNvPr id="3" name="Footer Placeholder 2"/>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9/15/2020</a:t>
            </a:fld>
            <a:endParaRPr lang="en-US"/>
          </a:p>
        </p:txBody>
      </p:sp>
      <p:sp>
        <p:nvSpPr>
          <p:cNvPr id="6" name="Footer Placeholder 5"/>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9/15/2020</a:t>
            </a:fld>
            <a:endParaRPr lang="en-US"/>
          </a:p>
        </p:txBody>
      </p:sp>
      <p:sp>
        <p:nvSpPr>
          <p:cNvPr id="6" name="Footer Placeholder 5"/>
          <p:cNvSpPr>
            <a:spLocks noGrp="1"/>
          </p:cNvSpPr>
          <p:nvPr>
            <p:ph type="ftr" sz="quarter" idx="11"/>
          </p:nvPr>
        </p:nvSpPr>
        <p:spPr/>
        <p:txBody>
          <a:bodyPr/>
          <a:lstStyle/>
          <a:p>
            <a:pPr>
              <a:defRPr/>
            </a:pPr>
            <a:r>
              <a:rPr lang="en-US" smtClean="0"/>
              <a:t>Copyright © The McGraw-Hill Companies, Inc. Permission required for reproduction or display.</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9/15/2020</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Copyright © The McGraw-Hill Companies, Inc. Permission required for reproduction or display.</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6" descr="HW6-color2.JPG"/>
          <p:cNvPicPr>
            <a:picLocks noChangeAspect="1"/>
          </p:cNvPicPr>
          <p:nvPr userDrawn="1"/>
        </p:nvPicPr>
        <p:blipFill>
          <a:blip r:embed="rId15"/>
          <a:srcRect/>
          <a:stretch>
            <a:fillRect/>
          </a:stretch>
        </p:blipFill>
        <p:spPr bwMode="auto">
          <a:xfrm>
            <a:off x="152400" y="0"/>
            <a:ext cx="381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3" r:id="rId12"/>
    <p:sldLayoutId id="2147483884" r:id="rId13"/>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1"/>
          <p:cNvSpPr>
            <a:spLocks noGrp="1" noChangeArrowheads="1"/>
          </p:cNvSpPr>
          <p:nvPr>
            <p:ph type="ctrTitle"/>
          </p:nvPr>
        </p:nvSpPr>
        <p:spPr>
          <a:noFill/>
        </p:spPr>
        <p:txBody>
          <a:bodyPr>
            <a:normAutofit fontScale="90000"/>
          </a:bodyPr>
          <a:lstStyle/>
          <a:p>
            <a:pPr algn="ctr" eaLnBrk="1" hangingPunct="1"/>
            <a:r>
              <a:rPr lang="en-US" sz="6600" b="0" smtClean="0">
                <a:latin typeface="Arial" charset="0"/>
              </a:rPr>
              <a:t>Abnormal Psychology</a:t>
            </a:r>
            <a:r>
              <a:rPr lang="en-US" sz="6600" smtClean="0">
                <a:latin typeface="Arial" charset="0"/>
              </a:rPr>
              <a:t/>
            </a:r>
            <a:br>
              <a:rPr lang="en-US" sz="6600" smtClean="0">
                <a:latin typeface="Arial" charset="0"/>
              </a:rPr>
            </a:br>
            <a:r>
              <a:rPr lang="en-US" sz="2400" b="0" smtClean="0">
                <a:latin typeface="Tahoma" pitchFamily="34" charset="0"/>
                <a:cs typeface="Arial" charset="0"/>
              </a:rPr>
              <a:t>Clinical Perspectives on Psychological Disorders</a:t>
            </a:r>
            <a:r>
              <a:rPr lang="en-US" sz="2400" smtClean="0">
                <a:latin typeface="Arial" charset="0"/>
              </a:rPr>
              <a:t> </a:t>
            </a:r>
            <a:r>
              <a:rPr lang="en-US" sz="2400" b="0" i="1" smtClean="0">
                <a:latin typeface="Arial" charset="0"/>
              </a:rPr>
              <a:t>5e</a:t>
            </a:r>
            <a:endParaRPr lang="en-US" sz="2400" b="0" smtClean="0">
              <a:latin typeface="Arial" charset="0"/>
            </a:endParaRPr>
          </a:p>
        </p:txBody>
      </p:sp>
      <p:sp>
        <p:nvSpPr>
          <p:cNvPr id="3074" name="Rectangle 3"/>
          <p:cNvSpPr>
            <a:spLocks noGrp="1" noChangeArrowheads="1"/>
          </p:cNvSpPr>
          <p:nvPr>
            <p:ph type="subTitle" idx="1"/>
          </p:nvPr>
        </p:nvSpPr>
        <p:spPr/>
        <p:txBody>
          <a:bodyPr>
            <a:normAutofit fontScale="70000" lnSpcReduction="20000"/>
          </a:bodyPr>
          <a:lstStyle/>
          <a:p>
            <a:pPr algn="ctr" eaLnBrk="1" hangingPunct="1"/>
            <a:r>
              <a:rPr lang="en-US" sz="2400" b="1" smtClean="0">
                <a:solidFill>
                  <a:srgbClr val="003366"/>
                </a:solidFill>
              </a:rPr>
              <a:t>Richard P. Halgin</a:t>
            </a:r>
          </a:p>
          <a:p>
            <a:pPr algn="ctr" eaLnBrk="1" hangingPunct="1"/>
            <a:r>
              <a:rPr lang="en-US" sz="2400" b="1" smtClean="0">
                <a:solidFill>
                  <a:srgbClr val="003366"/>
                </a:solidFill>
                <a:cs typeface="Arial" charset="0"/>
              </a:rPr>
              <a:t>Susan Krauss Whitbourne</a:t>
            </a:r>
          </a:p>
          <a:p>
            <a:pPr algn="ctr" eaLnBrk="1" hangingPunct="1"/>
            <a:r>
              <a:rPr lang="en-US" sz="2400" b="1" i="1" smtClean="0">
                <a:solidFill>
                  <a:srgbClr val="003366"/>
                </a:solidFill>
                <a:cs typeface="Arial" charset="0"/>
              </a:rPr>
              <a:t>University of Massachusetts at Amherst</a:t>
            </a:r>
            <a:r>
              <a:rPr lang="en-US" sz="2400" i="1" smtClean="0">
                <a:solidFill>
                  <a:srgbClr val="003366"/>
                </a:solidFill>
              </a:rPr>
              <a:t> </a:t>
            </a:r>
          </a:p>
          <a:p>
            <a:pPr algn="ctr" eaLnBrk="1" hangingPunct="1"/>
            <a:endParaRPr lang="en-US" sz="2400" i="1" smtClean="0">
              <a:solidFill>
                <a:srgbClr val="003366"/>
              </a:solidFill>
            </a:endParaRPr>
          </a:p>
          <a:p>
            <a:pPr algn="ctr" eaLnBrk="1" hangingPunct="1"/>
            <a:r>
              <a:rPr lang="en-US" sz="2400" b="1" smtClean="0">
                <a:solidFill>
                  <a:srgbClr val="003366"/>
                </a:solidFill>
              </a:rPr>
              <a:t>slides by Travis Langley</a:t>
            </a:r>
          </a:p>
          <a:p>
            <a:pPr algn="ctr" eaLnBrk="1" hangingPunct="1"/>
            <a:r>
              <a:rPr lang="en-US" sz="2400" b="1" i="1" smtClean="0">
                <a:solidFill>
                  <a:srgbClr val="003366"/>
                </a:solidFill>
              </a:rPr>
              <a:t>Henderson State University</a:t>
            </a:r>
          </a:p>
        </p:txBody>
      </p:sp>
      <p:pic>
        <p:nvPicPr>
          <p:cNvPr id="3076" name="Picture 11" descr="HW6-color.JPG"/>
          <p:cNvPicPr>
            <a:picLocks noChangeAspect="1"/>
          </p:cNvPicPr>
          <p:nvPr/>
        </p:nvPicPr>
        <p:blipFill>
          <a:blip r:embed="rId3"/>
          <a:srcRect/>
          <a:stretch>
            <a:fillRect/>
          </a:stretch>
        </p:blipFill>
        <p:spPr bwMode="auto">
          <a:xfrm>
            <a:off x="0" y="304800"/>
            <a:ext cx="9144000" cy="6858000"/>
          </a:xfrm>
          <a:prstGeom prst="rect">
            <a:avLst/>
          </a:prstGeom>
          <a:noFill/>
          <a:ln w="9525">
            <a:noFill/>
            <a:miter lim="800000"/>
            <a:headEnd/>
            <a:tailEnd/>
          </a:ln>
        </p:spPr>
      </p:pic>
      <p:sp>
        <p:nvSpPr>
          <p:cNvPr id="4102" name="WordArt 16"/>
          <p:cNvSpPr>
            <a:spLocks noChangeArrowheads="1" noChangeShapeType="1" noTextEdit="1"/>
          </p:cNvSpPr>
          <p:nvPr/>
        </p:nvSpPr>
        <p:spPr bwMode="auto">
          <a:xfrm>
            <a:off x="533400" y="685800"/>
            <a:ext cx="7924800" cy="1143000"/>
          </a:xfrm>
          <a:prstGeom prst="rect">
            <a:avLst/>
          </a:prstGeom>
        </p:spPr>
        <p:txBody>
          <a:bodyPr wrap="none" fromWordArt="1">
            <a:prstTxWarp prst="textPlain">
              <a:avLst>
                <a:gd name="adj" fmla="val 50000"/>
              </a:avLst>
            </a:prstTxWarp>
          </a:bodyPr>
          <a:lstStyle/>
          <a:p>
            <a:pPr algn="ctr">
              <a:defRPr/>
            </a:pPr>
            <a:r>
              <a:rPr lang="en-US" sz="3600" b="1" kern="10" dirty="0">
                <a:ln w="9525">
                  <a:noFill/>
                  <a:miter lim="800000"/>
                  <a:headEnd/>
                  <a:tailEnd/>
                </a:ln>
                <a:solidFill>
                  <a:srgbClr val="003366"/>
                </a:solidFill>
                <a:effectLst>
                  <a:outerShdw dist="45791" dir="2021404" algn="ctr" rotWithShape="0">
                    <a:srgbClr val="B2B2B2">
                      <a:alpha val="79999"/>
                    </a:srgbClr>
                  </a:outerShdw>
                </a:effectLst>
                <a:latin typeface="Arial" pitchFamily="34" charset="0"/>
              </a:rPr>
              <a:t>P</a:t>
            </a:r>
            <a:r>
              <a:rPr lang="en-US" sz="3600" b="1" kern="10" dirty="0" smtClean="0">
                <a:ln w="9525">
                  <a:noFill/>
                  <a:miter lim="800000"/>
                  <a:headEnd/>
                  <a:tailEnd/>
                </a:ln>
                <a:solidFill>
                  <a:srgbClr val="003366"/>
                </a:solidFill>
                <a:effectLst>
                  <a:outerShdw dist="45791" dir="2021404" algn="ctr" rotWithShape="0">
                    <a:srgbClr val="B2B2B2">
                      <a:alpha val="79999"/>
                    </a:srgbClr>
                  </a:outerShdw>
                </a:effectLst>
                <a:latin typeface="Arial" pitchFamily="34" charset="0"/>
              </a:rPr>
              <a:t>sychopathology</a:t>
            </a:r>
            <a:endParaRPr lang="en-US" sz="3600" b="1" kern="10" dirty="0">
              <a:ln w="9525">
                <a:noFill/>
                <a:miter lim="800000"/>
                <a:headEnd/>
                <a:tailEnd/>
              </a:ln>
              <a:solidFill>
                <a:srgbClr val="003366"/>
              </a:solidFill>
              <a:effectLst>
                <a:outerShdw dist="45791" dir="2021404" algn="ctr" rotWithShape="0">
                  <a:srgbClr val="B2B2B2">
                    <a:alpha val="79999"/>
                  </a:srgbClr>
                </a:outerShdw>
              </a:effectLst>
              <a:latin typeface="Arial" pitchFamily="34" charset="0"/>
            </a:endParaRPr>
          </a:p>
        </p:txBody>
      </p:sp>
      <p:sp>
        <p:nvSpPr>
          <p:cNvPr id="3079" name="WordArt 19"/>
          <p:cNvSpPr>
            <a:spLocks noChangeArrowheads="1" noChangeShapeType="1" noTextEdit="1"/>
          </p:cNvSpPr>
          <p:nvPr/>
        </p:nvSpPr>
        <p:spPr bwMode="auto">
          <a:xfrm>
            <a:off x="838200" y="1905000"/>
            <a:ext cx="7467600" cy="609600"/>
          </a:xfrm>
          <a:prstGeom prst="rect">
            <a:avLst/>
          </a:prstGeom>
        </p:spPr>
        <p:txBody>
          <a:bodyPr wrap="none" fromWordArt="1">
            <a:prstTxWarp prst="textPlain">
              <a:avLst>
                <a:gd name="adj" fmla="val 50000"/>
              </a:avLst>
            </a:prstTxWarp>
          </a:bodyPr>
          <a:lstStyle/>
          <a:p>
            <a:pPr algn="ctr"/>
            <a:r>
              <a:rPr lang="fr-FR" sz="3600" b="1" kern="10" dirty="0" smtClean="0">
                <a:ln w="9525">
                  <a:noFill/>
                  <a:miter lim="800000"/>
                  <a:headEnd/>
                  <a:tailEnd/>
                </a:ln>
                <a:solidFill>
                  <a:srgbClr val="000080"/>
                </a:solidFill>
                <a:effectLst>
                  <a:outerShdw dist="45791" dir="2021404" algn="ctr" rotWithShape="0">
                    <a:srgbClr val="B2B2B2">
                      <a:alpha val="79999"/>
                    </a:srgbClr>
                  </a:outerShdw>
                </a:effectLst>
                <a:latin typeface="Arial"/>
                <a:cs typeface="Arial"/>
              </a:rPr>
              <a:t> Perspectives in </a:t>
            </a:r>
            <a:r>
              <a:rPr lang="fr-FR" sz="3600" b="1" kern="10" dirty="0" err="1" smtClean="0">
                <a:ln w="9525">
                  <a:noFill/>
                  <a:miter lim="800000"/>
                  <a:headEnd/>
                  <a:tailEnd/>
                </a:ln>
                <a:solidFill>
                  <a:srgbClr val="000080"/>
                </a:solidFill>
                <a:effectLst>
                  <a:outerShdw dist="45791" dir="2021404" algn="ctr" rotWithShape="0">
                    <a:srgbClr val="B2B2B2">
                      <a:alpha val="79999"/>
                    </a:srgbClr>
                  </a:outerShdw>
                </a:effectLst>
                <a:latin typeface="Arial"/>
                <a:cs typeface="Arial"/>
              </a:rPr>
              <a:t>Psychopathology</a:t>
            </a:r>
            <a:r>
              <a:rPr lang="fr-FR" sz="3600" b="1" kern="10" dirty="0" smtClean="0">
                <a:ln w="9525">
                  <a:noFill/>
                  <a:miter lim="800000"/>
                  <a:headEnd/>
                  <a:tailEnd/>
                </a:ln>
                <a:solidFill>
                  <a:srgbClr val="000080"/>
                </a:solidFill>
                <a:effectLst>
                  <a:outerShdw dist="45791" dir="2021404" algn="ctr" rotWithShape="0">
                    <a:srgbClr val="B2B2B2">
                      <a:alpha val="79999"/>
                    </a:srgbClr>
                  </a:outerShdw>
                </a:effectLst>
                <a:latin typeface="Arial"/>
                <a:cs typeface="Arial"/>
              </a:rPr>
              <a:t> </a:t>
            </a:r>
            <a:endParaRPr lang="en-GB" sz="3600" b="1" kern="10" dirty="0">
              <a:ln w="9525">
                <a:noFill/>
                <a:miter lim="800000"/>
                <a:headEnd/>
                <a:tailEnd/>
              </a:ln>
              <a:solidFill>
                <a:srgbClr val="000080"/>
              </a:solidFill>
              <a:effectLst>
                <a:outerShdw dist="45791" dir="2021404" algn="ctr" rotWithShape="0">
                  <a:srgbClr val="B2B2B2">
                    <a:alpha val="79999"/>
                  </a:srgbClr>
                </a:outerShdw>
              </a:effectLst>
              <a:latin typeface="Arial"/>
              <a:cs typeface="Arial"/>
            </a:endParaRPr>
          </a:p>
        </p:txBody>
      </p:sp>
      <p:sp>
        <p:nvSpPr>
          <p:cNvPr id="3080" name="WordArt 20"/>
          <p:cNvSpPr>
            <a:spLocks noChangeArrowheads="1" noChangeShapeType="1" noTextEdit="1"/>
          </p:cNvSpPr>
          <p:nvPr/>
        </p:nvSpPr>
        <p:spPr bwMode="auto">
          <a:xfrm>
            <a:off x="2209800" y="2971800"/>
            <a:ext cx="4876800" cy="2133600"/>
          </a:xfrm>
          <a:prstGeom prst="rect">
            <a:avLst/>
          </a:prstGeom>
        </p:spPr>
        <p:txBody>
          <a:bodyPr wrap="none" fromWordArt="1">
            <a:prstTxWarp prst="textPlain">
              <a:avLst>
                <a:gd name="adj" fmla="val 50000"/>
              </a:avLst>
            </a:prstTxWarp>
          </a:bodyPr>
          <a:lstStyle/>
          <a:p>
            <a:pPr algn="ctr"/>
            <a:r>
              <a:rPr lang="en-GB" sz="5400" b="1" kern="10" dirty="0" smtClean="0">
                <a:ln w="9525">
                  <a:noFill/>
                  <a:miter lim="800000"/>
                  <a:headEnd/>
                  <a:tailEnd/>
                </a:ln>
                <a:solidFill>
                  <a:srgbClr val="00006E"/>
                </a:solidFill>
                <a:effectLst>
                  <a:outerShdw dist="45791" dir="2021404" algn="ctr" rotWithShape="0">
                    <a:srgbClr val="B2B2B2">
                      <a:alpha val="79999"/>
                    </a:srgbClr>
                  </a:outerShdw>
                </a:effectLst>
                <a:latin typeface="Arial"/>
                <a:cs typeface="Arial"/>
              </a:rPr>
              <a:t>Dr. Amna Khawar</a:t>
            </a:r>
          </a:p>
          <a:p>
            <a:pPr algn="ctr"/>
            <a:endParaRPr lang="en-GB" sz="5400" b="1" kern="10" dirty="0" smtClean="0">
              <a:ln w="9525">
                <a:noFill/>
                <a:miter lim="800000"/>
                <a:headEnd/>
                <a:tailEnd/>
              </a:ln>
              <a:solidFill>
                <a:srgbClr val="00006E"/>
              </a:solidFill>
              <a:effectLst>
                <a:outerShdw dist="45791" dir="2021404" algn="ctr" rotWithShape="0">
                  <a:srgbClr val="B2B2B2">
                    <a:alpha val="79999"/>
                  </a:srgbClr>
                </a:outerShdw>
              </a:effectLst>
              <a:latin typeface="Arial"/>
              <a:cs typeface="Arial"/>
            </a:endParaRPr>
          </a:p>
          <a:p>
            <a:pPr algn="ctr"/>
            <a:r>
              <a:rPr lang="en-GB" sz="5400" b="1" kern="10" dirty="0" smtClean="0">
                <a:ln w="9525">
                  <a:noFill/>
                  <a:miter lim="800000"/>
                  <a:headEnd/>
                  <a:tailEnd/>
                </a:ln>
                <a:solidFill>
                  <a:srgbClr val="00006E"/>
                </a:solidFill>
                <a:effectLst>
                  <a:outerShdw dist="45791" dir="2021404" algn="ctr" rotWithShape="0">
                    <a:srgbClr val="B2B2B2">
                      <a:alpha val="79999"/>
                    </a:srgbClr>
                  </a:outerShdw>
                </a:effectLst>
                <a:latin typeface="Arial"/>
                <a:cs typeface="Arial"/>
              </a:rPr>
              <a:t>Department of Applied Psychology</a:t>
            </a:r>
          </a:p>
          <a:p>
            <a:pPr algn="ctr"/>
            <a:r>
              <a:rPr lang="en-GB" sz="5400" b="1" kern="10" dirty="0" smtClean="0">
                <a:ln w="9525">
                  <a:noFill/>
                  <a:miter lim="800000"/>
                  <a:headEnd/>
                  <a:tailEnd/>
                </a:ln>
                <a:solidFill>
                  <a:srgbClr val="00006E"/>
                </a:solidFill>
                <a:effectLst>
                  <a:outerShdw dist="45791" dir="2021404" algn="ctr" rotWithShape="0">
                    <a:srgbClr val="B2B2B2">
                      <a:alpha val="79999"/>
                    </a:srgbClr>
                  </a:outerShdw>
                </a:effectLst>
                <a:latin typeface="Arial"/>
                <a:cs typeface="Arial"/>
              </a:rPr>
              <a:t>Lahore College for women University </a:t>
            </a:r>
          </a:p>
          <a:p>
            <a:pPr algn="ctr"/>
            <a:r>
              <a:rPr lang="en-GB" sz="5400" b="1" kern="10" dirty="0" smtClean="0">
                <a:ln w="9525">
                  <a:noFill/>
                  <a:miter lim="800000"/>
                  <a:headEnd/>
                  <a:tailEnd/>
                </a:ln>
                <a:solidFill>
                  <a:srgbClr val="00006E"/>
                </a:solidFill>
                <a:effectLst>
                  <a:outerShdw dist="45791" dir="2021404" algn="ctr" rotWithShape="0">
                    <a:srgbClr val="B2B2B2">
                      <a:alpha val="79999"/>
                    </a:srgbClr>
                  </a:outerShdw>
                </a:effectLst>
                <a:latin typeface="Arial"/>
                <a:cs typeface="Arial"/>
              </a:rPr>
              <a:t>Lahore</a:t>
            </a:r>
            <a:endParaRPr lang="en-GB" sz="5400" b="1" kern="10" dirty="0">
              <a:ln w="9525">
                <a:noFill/>
                <a:miter lim="800000"/>
                <a:headEnd/>
                <a:tailEnd/>
              </a:ln>
              <a:solidFill>
                <a:srgbClr val="00006E"/>
              </a:solidFill>
              <a:effectLst>
                <a:outerShdw dist="45791" dir="2021404" algn="ctr" rotWithShape="0">
                  <a:srgbClr val="B2B2B2">
                    <a:alpha val="79999"/>
                  </a:srgbClr>
                </a:outerShdw>
              </a:effectLst>
              <a:latin typeface="Arial"/>
              <a:cs typeface="Arial"/>
            </a:endParaRPr>
          </a:p>
          <a:p>
            <a:pPr algn="ctr"/>
            <a:endParaRPr lang="en-GB" sz="5400" b="1" kern="10" dirty="0">
              <a:ln w="9525">
                <a:noFill/>
                <a:miter lim="800000"/>
                <a:headEnd/>
                <a:tailEnd/>
              </a:ln>
              <a:solidFill>
                <a:srgbClr val="00006E"/>
              </a:solidFill>
              <a:effectLst>
                <a:outerShdw dist="45791" dir="2021404" algn="ctr" rotWithShape="0">
                  <a:srgbClr val="B2B2B2">
                    <a:alpha val="79999"/>
                  </a:srgbClr>
                </a:outerShdw>
              </a:effectLst>
              <a:latin typeface="Arial"/>
              <a:cs typeface="Arial"/>
            </a:endParaRPr>
          </a:p>
        </p:txBody>
      </p:sp>
      <p:sp>
        <p:nvSpPr>
          <p:cNvPr id="3081" name="WordArt 22"/>
          <p:cNvSpPr>
            <a:spLocks noChangeArrowheads="1" noChangeShapeType="1" noTextEdit="1"/>
          </p:cNvSpPr>
          <p:nvPr/>
        </p:nvSpPr>
        <p:spPr bwMode="auto">
          <a:xfrm>
            <a:off x="2819400" y="4876800"/>
            <a:ext cx="3581400" cy="685800"/>
          </a:xfrm>
          <a:prstGeom prst="rect">
            <a:avLst/>
          </a:prstGeom>
        </p:spPr>
        <p:txBody>
          <a:bodyPr wrap="none" fromWordArt="1">
            <a:prstTxWarp prst="textPlain">
              <a:avLst>
                <a:gd name="adj" fmla="val 48227"/>
              </a:avLst>
            </a:prstTxWarp>
          </a:bodyPr>
          <a:lstStyle/>
          <a:p>
            <a:pPr algn="ctr"/>
            <a:endParaRPr lang="en-GB" sz="5400" b="1" kern="10" dirty="0">
              <a:ln w="9525">
                <a:noFill/>
                <a:miter lim="800000"/>
                <a:headEnd/>
                <a:tailEnd/>
              </a:ln>
              <a:solidFill>
                <a:srgbClr val="00006E"/>
              </a:solidFill>
              <a:effectLst>
                <a:outerShdw dist="45791" dir="2021404" algn="ctr" rotWithShape="0">
                  <a:srgbClr val="B2B2B2">
                    <a:alpha val="79999"/>
                  </a:srgbClr>
                </a:outerShdw>
              </a:effectLst>
              <a:latin typeface="Arial"/>
              <a:cs typeface="Arial"/>
            </a:endParaRPr>
          </a:p>
        </p:txBody>
      </p:sp>
      <p:sp>
        <p:nvSpPr>
          <p:cNvPr id="3086" name="AutoShape 14" descr="Psychopathology Stock Illustrations – 78 Psychopathology Stock  Illustrations, Vectors &amp; Clipart - Dreamstime"/>
          <p:cNvSpPr>
            <a:spLocks noChangeAspect="1" noChangeArrowheads="1"/>
          </p:cNvSpPr>
          <p:nvPr/>
        </p:nvSpPr>
        <p:spPr bwMode="auto">
          <a:xfrm>
            <a:off x="168275" y="-1825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87" name="Picture 15" descr="C:\Users\Administrator\Desktop\Psychopathology 1\download.jpg"/>
          <p:cNvPicPr>
            <a:picLocks noChangeAspect="1" noChangeArrowheads="1"/>
          </p:cNvPicPr>
          <p:nvPr/>
        </p:nvPicPr>
        <p:blipFill>
          <a:blip r:embed="rId4"/>
          <a:srcRect/>
          <a:stretch>
            <a:fillRect/>
          </a:stretch>
        </p:blipFill>
        <p:spPr bwMode="auto">
          <a:xfrm>
            <a:off x="1752600" y="4800600"/>
            <a:ext cx="6400800" cy="23622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C:\Users\Administrator\Desktop\Psychopathology 1\download (7).jpg"/>
          <p:cNvPicPr>
            <a:picLocks noChangeAspect="1" noChangeArrowheads="1"/>
          </p:cNvPicPr>
          <p:nvPr/>
        </p:nvPicPr>
        <p:blipFill>
          <a:blip r:embed="rId2"/>
          <a:srcRect/>
          <a:stretch>
            <a:fillRect/>
          </a:stretch>
        </p:blipFill>
        <p:spPr bwMode="auto">
          <a:xfrm>
            <a:off x="1418342" y="1066800"/>
            <a:ext cx="6735057" cy="4267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C:\Users\Administrator\Desktop\Psychopathology 1\download (13).jpg"/>
          <p:cNvPicPr>
            <a:picLocks noChangeAspect="1" noChangeArrowheads="1"/>
          </p:cNvPicPr>
          <p:nvPr/>
        </p:nvPicPr>
        <p:blipFill>
          <a:blip r:embed="rId2"/>
          <a:srcRect/>
          <a:stretch>
            <a:fillRect/>
          </a:stretch>
        </p:blipFill>
        <p:spPr bwMode="auto">
          <a:xfrm>
            <a:off x="2133600" y="1676400"/>
            <a:ext cx="5410199" cy="3429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1" name="Picture 3" descr="C:\Users\Administrator\Desktop\Psychopathology 1\download (11).jpg"/>
          <p:cNvPicPr>
            <a:picLocks noChangeAspect="1" noChangeArrowheads="1"/>
          </p:cNvPicPr>
          <p:nvPr/>
        </p:nvPicPr>
        <p:blipFill>
          <a:blip r:embed="rId2"/>
          <a:srcRect/>
          <a:stretch>
            <a:fillRect/>
          </a:stretch>
        </p:blipFill>
        <p:spPr bwMode="auto">
          <a:xfrm>
            <a:off x="1828800" y="1524000"/>
            <a:ext cx="5791199" cy="3505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C:\Users\Administrator\Desktop\Psychopathology 1\download (14).jpg"/>
          <p:cNvPicPr>
            <a:picLocks noChangeAspect="1" noChangeArrowheads="1"/>
          </p:cNvPicPr>
          <p:nvPr/>
        </p:nvPicPr>
        <p:blipFill>
          <a:blip r:embed="rId2"/>
          <a:srcRect/>
          <a:stretch>
            <a:fillRect/>
          </a:stretch>
        </p:blipFill>
        <p:spPr bwMode="auto">
          <a:xfrm>
            <a:off x="1447800" y="914400"/>
            <a:ext cx="5714999" cy="3962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C:\Users\Administrator\Desktop\Psychopathology 1\download (6).jpg"/>
          <p:cNvPicPr>
            <a:picLocks noChangeAspect="1" noChangeArrowheads="1"/>
          </p:cNvPicPr>
          <p:nvPr/>
        </p:nvPicPr>
        <p:blipFill>
          <a:blip r:embed="rId2"/>
          <a:srcRect/>
          <a:stretch>
            <a:fillRect/>
          </a:stretch>
        </p:blipFill>
        <p:spPr bwMode="auto">
          <a:xfrm>
            <a:off x="1905000" y="1600200"/>
            <a:ext cx="5486399" cy="3276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C:\Users\Administrator\Desktop\Psychopathology 1\download (9).jpg"/>
          <p:cNvPicPr>
            <a:picLocks noChangeAspect="1" noChangeArrowheads="1"/>
          </p:cNvPicPr>
          <p:nvPr/>
        </p:nvPicPr>
        <p:blipFill>
          <a:blip r:embed="rId2"/>
          <a:srcRect/>
          <a:stretch>
            <a:fillRect/>
          </a:stretch>
        </p:blipFill>
        <p:spPr bwMode="auto">
          <a:xfrm>
            <a:off x="1828800" y="1981200"/>
            <a:ext cx="4495799" cy="304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914400" y="304800"/>
            <a:ext cx="7772400" cy="1524000"/>
          </a:xfrm>
        </p:spPr>
        <p:txBody>
          <a:bodyPr>
            <a:normAutofit fontScale="90000"/>
          </a:bodyPr>
          <a:lstStyle/>
          <a:p>
            <a:pPr algn="ctr" eaLnBrk="1" hangingPunct="1"/>
            <a:r>
              <a:rPr lang="en-US" b="0" dirty="0" smtClean="0">
                <a:latin typeface="Arial" charset="0"/>
                <a:cs typeface="Arial" charset="0"/>
              </a:rPr>
              <a:t>Psychosexual stages of development</a:t>
            </a:r>
            <a:r>
              <a:rPr lang="en-US" b="0" dirty="0" smtClean="0">
                <a:latin typeface="Arial" charset="0"/>
              </a:rPr>
              <a:t> </a:t>
            </a:r>
          </a:p>
        </p:txBody>
      </p:sp>
      <p:sp>
        <p:nvSpPr>
          <p:cNvPr id="13316" name="Rectangle 3"/>
          <p:cNvSpPr>
            <a:spLocks noGrp="1" noChangeArrowheads="1"/>
          </p:cNvSpPr>
          <p:nvPr>
            <p:ph type="body" sz="half" idx="1"/>
          </p:nvPr>
        </p:nvSpPr>
        <p:spPr>
          <a:xfrm>
            <a:off x="762000" y="2743200"/>
            <a:ext cx="5029200" cy="2819400"/>
          </a:xfrm>
        </p:spPr>
        <p:txBody>
          <a:bodyPr/>
          <a:lstStyle/>
          <a:p>
            <a:pPr eaLnBrk="1" hangingPunct="1"/>
            <a:r>
              <a:rPr lang="en-US" sz="2800" dirty="0" smtClean="0">
                <a:cs typeface="Arial" charset="0"/>
              </a:rPr>
              <a:t> Oral </a:t>
            </a:r>
          </a:p>
          <a:p>
            <a:pPr eaLnBrk="1" hangingPunct="1"/>
            <a:r>
              <a:rPr lang="en-US" sz="2800" dirty="0" smtClean="0">
                <a:cs typeface="Arial" charset="0"/>
              </a:rPr>
              <a:t> Anal</a:t>
            </a:r>
          </a:p>
          <a:p>
            <a:pPr eaLnBrk="1" hangingPunct="1"/>
            <a:r>
              <a:rPr lang="en-US" sz="2800" dirty="0" smtClean="0">
                <a:cs typeface="Arial" charset="0"/>
              </a:rPr>
              <a:t> Phallic</a:t>
            </a:r>
          </a:p>
          <a:p>
            <a:pPr eaLnBrk="1" hangingPunct="1"/>
            <a:r>
              <a:rPr lang="en-US" sz="2800" dirty="0" smtClean="0">
                <a:cs typeface="Arial" charset="0"/>
              </a:rPr>
              <a:t> Latency</a:t>
            </a:r>
          </a:p>
          <a:p>
            <a:pPr eaLnBrk="1" hangingPunct="1"/>
            <a:r>
              <a:rPr lang="en-US" sz="2800" dirty="0" smtClean="0">
                <a:cs typeface="Arial" charset="0"/>
              </a:rPr>
              <a:t> Genital</a:t>
            </a:r>
            <a:endParaRPr lang="en-US" sz="28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 Psychoanalysis</a:t>
            </a:r>
            <a:endParaRPr lang="en-GB" dirty="0"/>
          </a:p>
        </p:txBody>
      </p:sp>
      <p:sp>
        <p:nvSpPr>
          <p:cNvPr id="8" name="Content Placeholder 7"/>
          <p:cNvSpPr>
            <a:spLocks noGrp="1"/>
          </p:cNvSpPr>
          <p:nvPr>
            <p:ph idx="1"/>
          </p:nvPr>
        </p:nvSpPr>
        <p:spPr/>
        <p:txBody>
          <a:bodyPr/>
          <a:lstStyle/>
          <a:p>
            <a:r>
              <a:rPr lang="en-GB" dirty="0" smtClean="0"/>
              <a:t>Free Association</a:t>
            </a:r>
          </a:p>
          <a:p>
            <a:r>
              <a:rPr lang="en-GB" dirty="0" smtClean="0"/>
              <a:t>Dream Analysis</a:t>
            </a:r>
          </a:p>
          <a:p>
            <a:r>
              <a:rPr lang="en-GB" dirty="0" smtClean="0"/>
              <a:t>Analysis of Humour</a:t>
            </a:r>
          </a:p>
          <a:p>
            <a:r>
              <a:rPr lang="en-GB" dirty="0" smtClean="0"/>
              <a:t>Analysis of Slips of tongue</a:t>
            </a:r>
          </a:p>
          <a:p>
            <a:r>
              <a:rPr lang="en-GB" dirty="0" smtClean="0"/>
              <a:t>Analysis of Resistance</a:t>
            </a:r>
            <a:endParaRPr lang="en-GB" dirty="0"/>
          </a:p>
        </p:txBody>
      </p:sp>
      <p:pic>
        <p:nvPicPr>
          <p:cNvPr id="121858" name="Picture 2" descr="C:\Users\Administrator\Desktop\Psychopathology 1\download (1).jpg"/>
          <p:cNvPicPr>
            <a:picLocks noChangeAspect="1" noChangeArrowheads="1"/>
          </p:cNvPicPr>
          <p:nvPr/>
        </p:nvPicPr>
        <p:blipFill>
          <a:blip r:embed="rId2"/>
          <a:srcRect/>
          <a:stretch>
            <a:fillRect/>
          </a:stretch>
        </p:blipFill>
        <p:spPr bwMode="auto">
          <a:xfrm>
            <a:off x="3733800" y="4267200"/>
            <a:ext cx="4114800" cy="2133600"/>
          </a:xfrm>
          <a:prstGeom prst="rect">
            <a:avLst/>
          </a:prstGeom>
          <a:noFill/>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b="0" smtClean="0">
                <a:latin typeface="Arial" charset="0"/>
                <a:cs typeface="Arial" charset="0"/>
              </a:rPr>
              <a:t>Humanistic Perspective</a:t>
            </a:r>
            <a:r>
              <a:rPr lang="en-US" b="0" smtClean="0">
                <a:latin typeface="Arial" charset="0"/>
              </a:rPr>
              <a:t> </a:t>
            </a:r>
          </a:p>
        </p:txBody>
      </p:sp>
      <p:sp>
        <p:nvSpPr>
          <p:cNvPr id="16388" name="Rectangle 3"/>
          <p:cNvSpPr>
            <a:spLocks noGrp="1" noChangeArrowheads="1"/>
          </p:cNvSpPr>
          <p:nvPr>
            <p:ph idx="1"/>
          </p:nvPr>
        </p:nvSpPr>
        <p:spPr>
          <a:xfrm>
            <a:off x="914400" y="1752600"/>
            <a:ext cx="6604000" cy="4572000"/>
          </a:xfrm>
        </p:spPr>
        <p:txBody>
          <a:bodyPr/>
          <a:lstStyle/>
          <a:p>
            <a:pPr eaLnBrk="1" hangingPunct="1"/>
            <a:r>
              <a:rPr lang="en-US" sz="3600" smtClean="0">
                <a:cs typeface="Arial" charset="0"/>
              </a:rPr>
              <a:t> Person-Centered Theory (Rogers)</a:t>
            </a:r>
            <a:r>
              <a:rPr lang="en-US" sz="3600" smtClean="0"/>
              <a:t> </a:t>
            </a:r>
          </a:p>
        </p:txBody>
      </p:sp>
      <p:pic>
        <p:nvPicPr>
          <p:cNvPr id="16389" name="Picture 5" descr="Rogers.JPG"/>
          <p:cNvPicPr>
            <a:picLocks noChangeAspect="1"/>
          </p:cNvPicPr>
          <p:nvPr/>
        </p:nvPicPr>
        <p:blipFill>
          <a:blip r:embed="rId3"/>
          <a:srcRect/>
          <a:stretch>
            <a:fillRect/>
          </a:stretch>
        </p:blipFill>
        <p:spPr bwMode="auto">
          <a:xfrm>
            <a:off x="3276600" y="3581400"/>
            <a:ext cx="3543300" cy="1447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b="0" smtClean="0">
                <a:latin typeface="Arial" charset="0"/>
                <a:cs typeface="Arial" charset="0"/>
              </a:rPr>
              <a:t>Humanistic Perspective</a:t>
            </a:r>
            <a:r>
              <a:rPr lang="en-US" b="0" smtClean="0">
                <a:latin typeface="Arial" charset="0"/>
              </a:rPr>
              <a:t> </a:t>
            </a:r>
          </a:p>
        </p:txBody>
      </p:sp>
      <p:sp>
        <p:nvSpPr>
          <p:cNvPr id="17412" name="Rectangle 3"/>
          <p:cNvSpPr>
            <a:spLocks noGrp="1" noChangeArrowheads="1"/>
          </p:cNvSpPr>
          <p:nvPr>
            <p:ph idx="1"/>
          </p:nvPr>
        </p:nvSpPr>
        <p:spPr>
          <a:xfrm>
            <a:off x="914400" y="1752600"/>
            <a:ext cx="6604000" cy="4572000"/>
          </a:xfrm>
        </p:spPr>
        <p:txBody>
          <a:bodyPr/>
          <a:lstStyle/>
          <a:p>
            <a:pPr eaLnBrk="1" hangingPunct="1"/>
            <a:r>
              <a:rPr lang="en-US" sz="3600" smtClean="0">
                <a:cs typeface="Arial" charset="0"/>
              </a:rPr>
              <a:t> Person-Centered Theory (Rogers)</a:t>
            </a:r>
            <a:r>
              <a:rPr lang="en-US" sz="3600" smtClean="0"/>
              <a:t> </a:t>
            </a:r>
          </a:p>
          <a:p>
            <a:pPr eaLnBrk="1" hangingPunct="1"/>
            <a:r>
              <a:rPr lang="en-US" sz="3600" smtClean="0">
                <a:cs typeface="Arial" charset="0"/>
              </a:rPr>
              <a:t> Self-Actualization Theory</a:t>
            </a:r>
            <a:r>
              <a:rPr lang="en-US" sz="3600" smtClean="0"/>
              <a:t> (Maslow) </a:t>
            </a:r>
          </a:p>
        </p:txBody>
      </p:sp>
      <p:pic>
        <p:nvPicPr>
          <p:cNvPr id="17413" name="Picture 5" descr="Lincoln-Tubman.JPG"/>
          <p:cNvPicPr>
            <a:picLocks noChangeAspect="1"/>
          </p:cNvPicPr>
          <p:nvPr/>
        </p:nvPicPr>
        <p:blipFill>
          <a:blip r:embed="rId3"/>
          <a:srcRect/>
          <a:stretch>
            <a:fillRect/>
          </a:stretch>
        </p:blipFill>
        <p:spPr bwMode="auto">
          <a:xfrm>
            <a:off x="4267200" y="4343400"/>
            <a:ext cx="3629025" cy="1581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kern="10" dirty="0" smtClean="0">
                <a:ln w="9525">
                  <a:noFill/>
                  <a:round/>
                  <a:headEnd/>
                  <a:tailEnd/>
                </a:ln>
                <a:solidFill>
                  <a:srgbClr val="333333"/>
                </a:solidFill>
                <a:effectLst>
                  <a:outerShdw dist="45791" dir="2021404" algn="ctr" rotWithShape="0">
                    <a:srgbClr val="B2B2B2">
                      <a:alpha val="79999"/>
                    </a:srgbClr>
                  </a:outerShdw>
                </a:effectLst>
                <a:latin typeface="Arial"/>
                <a:cs typeface="Arial"/>
              </a:rPr>
              <a:t>Perspectives in Abnormal Psychology</a:t>
            </a:r>
            <a:endParaRPr lang="en-GB" dirty="0"/>
          </a:p>
        </p:txBody>
      </p:sp>
      <p:sp>
        <p:nvSpPr>
          <p:cNvPr id="3" name="Content Placeholder 2"/>
          <p:cNvSpPr>
            <a:spLocks noGrp="1"/>
          </p:cNvSpPr>
          <p:nvPr>
            <p:ph idx="1"/>
          </p:nvPr>
        </p:nvSpPr>
        <p:spPr/>
        <p:txBody>
          <a:bodyPr/>
          <a:lstStyle/>
          <a:p>
            <a:r>
              <a:rPr lang="en-US" sz="2800" dirty="0" smtClean="0">
                <a:solidFill>
                  <a:srgbClr val="000000"/>
                </a:solidFill>
                <a:latin typeface="Arial" charset="0"/>
              </a:rPr>
              <a:t>A perspective an orientation to understanding the causes of human behavior and the treatment of abnormality</a:t>
            </a:r>
          </a:p>
          <a:p>
            <a:pPr marL="342900" indent="-342900" eaLnBrk="0" hangingPunct="0">
              <a:buClr>
                <a:schemeClr val="tx2"/>
              </a:buClr>
              <a:buSzPct val="80000"/>
              <a:buFont typeface="Wingdings" pitchFamily="2" charset="2"/>
              <a:buNone/>
            </a:pPr>
            <a:r>
              <a:rPr lang="en-US" b="1" dirty="0" smtClean="0">
                <a:latin typeface="Arial" charset="0"/>
                <a:cs typeface="Arial" charset="0"/>
              </a:rPr>
              <a:t>The Purpose of Theoretical Perspectives in Abnormal Psychology</a:t>
            </a:r>
            <a:r>
              <a:rPr lang="en-US" dirty="0" smtClean="0">
                <a:latin typeface="Arial" charset="0"/>
                <a:ea typeface="MS Mincho" pitchFamily="49" charset="-128"/>
              </a:rPr>
              <a:t> </a:t>
            </a:r>
          </a:p>
          <a:p>
            <a:pPr marL="342900" indent="-342900" eaLnBrk="0" hangingPunct="0">
              <a:buClr>
                <a:schemeClr val="tx2"/>
              </a:buClr>
              <a:buSzPct val="80000"/>
              <a:buFont typeface="Wingdings" pitchFamily="2" charset="2"/>
              <a:buNone/>
            </a:pPr>
            <a:r>
              <a:rPr lang="en-US" dirty="0" smtClean="0">
                <a:latin typeface="Arial" charset="0"/>
                <a:ea typeface="MS Mincho" pitchFamily="49" charset="-128"/>
              </a:rPr>
              <a:t>Theoretical perspectives influence the ways in which clinicians and researchers interpret and organize their observations about behavior.</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b="0" dirty="0" smtClean="0">
                <a:latin typeface="Arial" charset="0"/>
                <a:cs typeface="Arial" charset="0"/>
              </a:rPr>
              <a:t> Humanistic Perspective</a:t>
            </a:r>
            <a:r>
              <a:rPr lang="en-US" b="0" dirty="0" smtClean="0">
                <a:latin typeface="Arial" charset="0"/>
              </a:rPr>
              <a:t> </a:t>
            </a:r>
          </a:p>
        </p:txBody>
      </p:sp>
      <p:sp>
        <p:nvSpPr>
          <p:cNvPr id="18436" name="Rectangle 3"/>
          <p:cNvSpPr>
            <a:spLocks noGrp="1" noChangeArrowheads="1"/>
          </p:cNvSpPr>
          <p:nvPr>
            <p:ph idx="1"/>
          </p:nvPr>
        </p:nvSpPr>
        <p:spPr>
          <a:xfrm>
            <a:off x="914400" y="1752600"/>
            <a:ext cx="6604000" cy="4572000"/>
          </a:xfrm>
        </p:spPr>
        <p:txBody>
          <a:bodyPr/>
          <a:lstStyle/>
          <a:p>
            <a:pPr eaLnBrk="1" hangingPunct="1"/>
            <a:r>
              <a:rPr lang="en-US" sz="3600" dirty="0" smtClean="0">
                <a:cs typeface="Arial" charset="0"/>
              </a:rPr>
              <a:t> Person-Centered Theory (Rogers)</a:t>
            </a:r>
            <a:r>
              <a:rPr lang="en-US" sz="3600" dirty="0" smtClean="0"/>
              <a:t> </a:t>
            </a:r>
          </a:p>
          <a:p>
            <a:pPr eaLnBrk="1" hangingPunct="1"/>
            <a:endParaRPr lang="en-US" sz="3600" dirty="0" smtClean="0"/>
          </a:p>
        </p:txBody>
      </p:sp>
      <p:sp>
        <p:nvSpPr>
          <p:cNvPr id="18439" name="AutoShape 7" descr="Client-Centered Therapy: Its Current Practice, Implications and Theory  Person-centered therapy Psychotherapist Counseling psychology, Catalyst  Leadership Group PNG | PNGWave"/>
          <p:cNvSpPr>
            <a:spLocks noChangeAspect="1" noChangeArrowheads="1"/>
          </p:cNvSpPr>
          <p:nvPr/>
        </p:nvSpPr>
        <p:spPr bwMode="auto">
          <a:xfrm>
            <a:off x="168275" y="-1825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8440" name="Picture 8" descr="C:\Users\Administrator\Desktop\Psychopathology 1\download (25).jpg"/>
          <p:cNvPicPr>
            <a:picLocks noChangeAspect="1" noChangeArrowheads="1"/>
          </p:cNvPicPr>
          <p:nvPr/>
        </p:nvPicPr>
        <p:blipFill>
          <a:blip r:embed="rId3"/>
          <a:srcRect/>
          <a:stretch>
            <a:fillRect/>
          </a:stretch>
        </p:blipFill>
        <p:spPr bwMode="auto">
          <a:xfrm>
            <a:off x="3124200" y="3124200"/>
            <a:ext cx="3352800" cy="2847975"/>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5400" dirty="0" smtClean="0">
                <a:cs typeface="Arial" charset="0"/>
              </a:rPr>
              <a:t>Self-Actualization Theory</a:t>
            </a:r>
            <a:r>
              <a:rPr lang="en-US" sz="5400" dirty="0" smtClean="0"/>
              <a:t> (Maslow)</a:t>
            </a:r>
            <a:br>
              <a:rPr lang="en-US" sz="5400" dirty="0" smtClean="0"/>
            </a:br>
            <a:endParaRPr lang="en-GB" dirty="0"/>
          </a:p>
        </p:txBody>
      </p:sp>
      <p:sp>
        <p:nvSpPr>
          <p:cNvPr id="3" name="Content Placeholder 2"/>
          <p:cNvSpPr>
            <a:spLocks noGrp="1"/>
          </p:cNvSpPr>
          <p:nvPr>
            <p:ph idx="1"/>
          </p:nvPr>
        </p:nvSpPr>
        <p:spPr/>
        <p:txBody>
          <a:bodyPr/>
          <a:lstStyle/>
          <a:p>
            <a:endParaRPr lang="en-US" sz="2800" dirty="0" smtClean="0"/>
          </a:p>
          <a:p>
            <a:endParaRPr lang="en-GB" dirty="0"/>
          </a:p>
        </p:txBody>
      </p:sp>
      <p:pic>
        <p:nvPicPr>
          <p:cNvPr id="110594" name="Picture 2" descr="C:\Users\Administrator\Desktop\Psychopathology 1\download (23).jpg"/>
          <p:cNvPicPr>
            <a:picLocks noChangeAspect="1" noChangeArrowheads="1"/>
          </p:cNvPicPr>
          <p:nvPr/>
        </p:nvPicPr>
        <p:blipFill>
          <a:blip r:embed="rId2"/>
          <a:srcRect/>
          <a:stretch>
            <a:fillRect/>
          </a:stretch>
        </p:blipFill>
        <p:spPr bwMode="auto">
          <a:xfrm>
            <a:off x="2057400" y="2490788"/>
            <a:ext cx="4724400" cy="375761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latin typeface="Arial" charset="0"/>
              </a:rPr>
              <a:t>Sociocultural Perspective</a:t>
            </a:r>
          </a:p>
        </p:txBody>
      </p:sp>
      <p:sp>
        <p:nvSpPr>
          <p:cNvPr id="19460" name="Rectangle 3"/>
          <p:cNvSpPr>
            <a:spLocks noGrp="1" noChangeArrowheads="1"/>
          </p:cNvSpPr>
          <p:nvPr>
            <p:ph type="body" sz="half" idx="1"/>
          </p:nvPr>
        </p:nvSpPr>
        <p:spPr>
          <a:xfrm>
            <a:off x="914400" y="1752600"/>
            <a:ext cx="7391400" cy="4572000"/>
          </a:xfrm>
        </p:spPr>
        <p:txBody>
          <a:bodyPr/>
          <a:lstStyle/>
          <a:p>
            <a:pPr eaLnBrk="1" hangingPunct="1">
              <a:buFont typeface="Wingdings" pitchFamily="2" charset="2"/>
              <a:buNone/>
            </a:pPr>
            <a:r>
              <a:rPr lang="en-US" smtClean="0">
                <a:ea typeface="MS Mincho" pitchFamily="49" charset="-128"/>
              </a:rPr>
              <a:t>Theorists within the </a:t>
            </a:r>
            <a:r>
              <a:rPr lang="en-US" b="1" smtClean="0">
                <a:ea typeface="MS Mincho" pitchFamily="49" charset="-128"/>
              </a:rPr>
              <a:t>sociocultural perspective</a:t>
            </a:r>
            <a:r>
              <a:rPr lang="en-US" smtClean="0">
                <a:ea typeface="MS Mincho" pitchFamily="49" charset="-128"/>
              </a:rPr>
              <a:t> emphasize the ways that individuals are influenced by people, social institutions, and social forces.</a:t>
            </a:r>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eaLnBrk="1" hangingPunct="1"/>
            <a:r>
              <a:rPr lang="en-US" b="0" dirty="0" smtClean="0">
                <a:latin typeface="Arial" charset="0"/>
                <a:cs typeface="Arial" charset="0"/>
              </a:rPr>
              <a:t>Family Perspective</a:t>
            </a:r>
          </a:p>
        </p:txBody>
      </p:sp>
      <p:sp>
        <p:nvSpPr>
          <p:cNvPr id="9" name="Content Placeholder 8"/>
          <p:cNvSpPr>
            <a:spLocks noGrp="1"/>
          </p:cNvSpPr>
          <p:nvPr>
            <p:ph idx="1"/>
          </p:nvPr>
        </p:nvSpPr>
        <p:spPr/>
        <p:txBody>
          <a:bodyPr/>
          <a:lstStyle/>
          <a:p>
            <a:endParaRPr lang="en-GB" dirty="0"/>
          </a:p>
        </p:txBody>
      </p:sp>
      <p:sp>
        <p:nvSpPr>
          <p:cNvPr id="20486" name="Text Box 5"/>
          <p:cNvSpPr txBox="1">
            <a:spLocks noChangeArrowheads="1"/>
          </p:cNvSpPr>
          <p:nvPr/>
        </p:nvSpPr>
        <p:spPr bwMode="auto">
          <a:xfrm>
            <a:off x="914400" y="1370013"/>
            <a:ext cx="7924800" cy="2062103"/>
          </a:xfrm>
          <a:prstGeom prst="rect">
            <a:avLst/>
          </a:prstGeom>
          <a:noFill/>
          <a:ln w="9525">
            <a:noFill/>
            <a:miter lim="800000"/>
            <a:headEnd/>
            <a:tailEnd/>
          </a:ln>
        </p:spPr>
        <p:txBody>
          <a:bodyPr>
            <a:spAutoFit/>
          </a:bodyPr>
          <a:lstStyle/>
          <a:p>
            <a:endParaRPr lang="en-US" sz="3200" dirty="0" smtClean="0">
              <a:latin typeface="Arial" charset="0"/>
            </a:endParaRPr>
          </a:p>
          <a:p>
            <a:r>
              <a:rPr lang="en-US" sz="3200" dirty="0" smtClean="0">
                <a:latin typeface="Arial" charset="0"/>
              </a:rPr>
              <a:t>Proponents </a:t>
            </a:r>
            <a:r>
              <a:rPr lang="en-US" sz="3200" dirty="0">
                <a:latin typeface="Arial" charset="0"/>
              </a:rPr>
              <a:t>of the </a:t>
            </a:r>
            <a:r>
              <a:rPr lang="en-US" sz="3200" b="1" dirty="0">
                <a:latin typeface="Arial" charset="0"/>
              </a:rPr>
              <a:t>family perspective</a:t>
            </a:r>
            <a:r>
              <a:rPr lang="en-US" sz="3200" dirty="0">
                <a:latin typeface="Arial" charset="0"/>
              </a:rPr>
              <a:t> see abnormality as caused by disturbances in family interactions and relationships.</a:t>
            </a:r>
          </a:p>
        </p:txBody>
      </p:sp>
      <p:pic>
        <p:nvPicPr>
          <p:cNvPr id="20487" name="Picture 8" descr="family_systems.JPG"/>
          <p:cNvPicPr>
            <a:picLocks noChangeAspect="1"/>
          </p:cNvPicPr>
          <p:nvPr/>
        </p:nvPicPr>
        <p:blipFill>
          <a:blip r:embed="rId3"/>
          <a:srcRect/>
          <a:stretch>
            <a:fillRect/>
          </a:stretch>
        </p:blipFill>
        <p:spPr bwMode="auto">
          <a:xfrm>
            <a:off x="1066800" y="3581400"/>
            <a:ext cx="3648075" cy="28289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latin typeface="Arial" charset="0"/>
              </a:rPr>
              <a:t>Sociocultural Perspective</a:t>
            </a:r>
          </a:p>
        </p:txBody>
      </p:sp>
      <p:sp>
        <p:nvSpPr>
          <p:cNvPr id="21507" name="Rectangle 3"/>
          <p:cNvSpPr>
            <a:spLocks noGrp="1" noChangeArrowheads="1"/>
          </p:cNvSpPr>
          <p:nvPr>
            <p:ph idx="1"/>
          </p:nvPr>
        </p:nvSpPr>
        <p:spPr>
          <a:xfrm>
            <a:off x="990600" y="1828800"/>
            <a:ext cx="7848600" cy="3581400"/>
          </a:xfrm>
        </p:spPr>
        <p:txBody>
          <a:bodyPr/>
          <a:lstStyle/>
          <a:p>
            <a:pPr eaLnBrk="1" hangingPunct="1"/>
            <a:r>
              <a:rPr lang="en-US" smtClean="0">
                <a:cs typeface="Arial" charset="0"/>
              </a:rPr>
              <a:t> Social discrimination</a:t>
            </a:r>
          </a:p>
          <a:p>
            <a:pPr eaLnBrk="1" hangingPunct="1"/>
            <a:r>
              <a:rPr lang="en-US" smtClean="0">
                <a:cs typeface="Arial" charset="0"/>
              </a:rPr>
              <a:t> Social influences &amp; historical events</a:t>
            </a:r>
          </a:p>
          <a:p>
            <a:pPr eaLnBrk="1" hangingPunct="1"/>
            <a:r>
              <a:rPr lang="en-US" smtClean="0">
                <a:cs typeface="Arial" charset="0"/>
              </a:rPr>
              <a:t> Treatment:</a:t>
            </a:r>
          </a:p>
          <a:p>
            <a:pPr lvl="1" eaLnBrk="1" hangingPunct="1"/>
            <a:r>
              <a:rPr lang="en-US" smtClean="0"/>
              <a:t> Family therapy</a:t>
            </a:r>
          </a:p>
          <a:p>
            <a:pPr lvl="1" eaLnBrk="1" hangingPunct="1"/>
            <a:r>
              <a:rPr lang="en-US" smtClean="0"/>
              <a:t> Group therapy</a:t>
            </a:r>
          </a:p>
          <a:p>
            <a:pPr lvl="1" eaLnBrk="1" hangingPunct="1"/>
            <a:r>
              <a:rPr lang="en-US" smtClean="0"/>
              <a:t> Multicultural approach</a:t>
            </a:r>
          </a:p>
          <a:p>
            <a:pPr lvl="1" eaLnBrk="1" hangingPunct="1"/>
            <a:r>
              <a:rPr lang="en-US" smtClean="0"/>
              <a:t> Milieu therapy</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b="0" smtClean="0">
                <a:latin typeface="Arial" charset="0"/>
                <a:cs typeface="Arial" charset="0"/>
              </a:rPr>
              <a:t>Behavioral Perspective</a:t>
            </a:r>
            <a:endParaRPr lang="en-US" b="0" smtClean="0">
              <a:latin typeface="Arial" charset="0"/>
            </a:endParaRPr>
          </a:p>
        </p:txBody>
      </p:sp>
      <p:sp>
        <p:nvSpPr>
          <p:cNvPr id="22532" name="Rectangle 3"/>
          <p:cNvSpPr>
            <a:spLocks noGrp="1" noChangeArrowheads="1"/>
          </p:cNvSpPr>
          <p:nvPr>
            <p:ph idx="1"/>
          </p:nvPr>
        </p:nvSpPr>
        <p:spPr>
          <a:xfrm>
            <a:off x="762000" y="1828800"/>
            <a:ext cx="6248400" cy="3810000"/>
          </a:xfrm>
        </p:spPr>
        <p:txBody>
          <a:bodyPr/>
          <a:lstStyle/>
          <a:p>
            <a:pPr eaLnBrk="1" hangingPunct="1"/>
            <a:r>
              <a:rPr lang="en-US" dirty="0" smtClean="0">
                <a:cs typeface="Arial" charset="0"/>
              </a:rPr>
              <a:t>Classical Conditioning (Pavlov)</a:t>
            </a:r>
          </a:p>
        </p:txBody>
      </p:sp>
      <p:pic>
        <p:nvPicPr>
          <p:cNvPr id="22535" name="Picture 7" descr="C:\Users\Administrator\Desktop\Psychopathology 1\download (27).jpg"/>
          <p:cNvPicPr>
            <a:picLocks noChangeAspect="1" noChangeArrowheads="1"/>
          </p:cNvPicPr>
          <p:nvPr/>
        </p:nvPicPr>
        <p:blipFill>
          <a:blip r:embed="rId3"/>
          <a:srcRect/>
          <a:stretch>
            <a:fillRect/>
          </a:stretch>
        </p:blipFill>
        <p:spPr bwMode="auto">
          <a:xfrm>
            <a:off x="4800600" y="2362200"/>
            <a:ext cx="2762250" cy="2819400"/>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Principles of classical conditioning</a:t>
            </a:r>
            <a:endParaRPr lang="en-GB" dirty="0"/>
          </a:p>
        </p:txBody>
      </p:sp>
      <p:sp>
        <p:nvSpPr>
          <p:cNvPr id="3" name="Content Placeholder 2"/>
          <p:cNvSpPr>
            <a:spLocks noGrp="1"/>
          </p:cNvSpPr>
          <p:nvPr>
            <p:ph idx="1"/>
          </p:nvPr>
        </p:nvSpPr>
        <p:spPr/>
        <p:txBody>
          <a:bodyPr/>
          <a:lstStyle/>
          <a:p>
            <a:pPr lvl="1"/>
            <a:r>
              <a:rPr lang="en-US" dirty="0" smtClean="0">
                <a:cs typeface="Arial" charset="0"/>
              </a:rPr>
              <a:t> Stimulus Generalization</a:t>
            </a:r>
          </a:p>
          <a:p>
            <a:pPr lvl="1"/>
            <a:r>
              <a:rPr lang="en-US" dirty="0" smtClean="0">
                <a:cs typeface="Arial" charset="0"/>
              </a:rPr>
              <a:t> Stimulus Discrimination</a:t>
            </a:r>
          </a:p>
          <a:p>
            <a:pPr lvl="1"/>
            <a:r>
              <a:rPr lang="en-US" dirty="0" smtClean="0">
                <a:cs typeface="Arial" charset="0"/>
              </a:rPr>
              <a:t> Aversive Conditioning</a:t>
            </a:r>
          </a:p>
          <a:p>
            <a:endParaRPr lang="en-GB" dirty="0"/>
          </a:p>
        </p:txBody>
      </p:sp>
      <p:pic>
        <p:nvPicPr>
          <p:cNvPr id="113666" name="Picture 2" descr="C:\Users\Administrator\Desktop\Psychopathology 1\download (4).png"/>
          <p:cNvPicPr>
            <a:picLocks noChangeAspect="1" noChangeArrowheads="1"/>
          </p:cNvPicPr>
          <p:nvPr/>
        </p:nvPicPr>
        <p:blipFill>
          <a:blip r:embed="rId2"/>
          <a:srcRect/>
          <a:stretch>
            <a:fillRect/>
          </a:stretch>
        </p:blipFill>
        <p:spPr bwMode="auto">
          <a:xfrm>
            <a:off x="2286000" y="3657600"/>
            <a:ext cx="5105400" cy="2362200"/>
          </a:xfrm>
          <a:prstGeom prst="rect">
            <a:avLst/>
          </a:prstGeom>
          <a:noFill/>
        </p:spPr>
      </p:pic>
      <p:pic>
        <p:nvPicPr>
          <p:cNvPr id="113667" name="Picture 3" descr="C:\Users\Administrator\Desktop\Psychopathology 1\download (26).jpg"/>
          <p:cNvPicPr>
            <a:picLocks noChangeAspect="1" noChangeArrowheads="1"/>
          </p:cNvPicPr>
          <p:nvPr/>
        </p:nvPicPr>
        <p:blipFill>
          <a:blip r:embed="rId3"/>
          <a:srcRect/>
          <a:stretch>
            <a:fillRect/>
          </a:stretch>
        </p:blipFill>
        <p:spPr bwMode="auto">
          <a:xfrm>
            <a:off x="6172200" y="1752600"/>
            <a:ext cx="2257425" cy="18954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b="0" smtClean="0">
                <a:latin typeface="Arial" charset="0"/>
                <a:cs typeface="Arial" charset="0"/>
              </a:rPr>
              <a:t>Behavioral Perspective</a:t>
            </a:r>
            <a:endParaRPr lang="en-US" b="0" smtClean="0">
              <a:latin typeface="Arial" charset="0"/>
            </a:endParaRPr>
          </a:p>
        </p:txBody>
      </p:sp>
      <p:sp>
        <p:nvSpPr>
          <p:cNvPr id="23556" name="Rectangle 3"/>
          <p:cNvSpPr>
            <a:spLocks noChangeArrowheads="1"/>
          </p:cNvSpPr>
          <p:nvPr/>
        </p:nvSpPr>
        <p:spPr bwMode="auto">
          <a:xfrm>
            <a:off x="762000" y="1828800"/>
            <a:ext cx="7239000" cy="8382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r>
              <a:rPr lang="en-US" sz="3200">
                <a:latin typeface="Arial" charset="0"/>
                <a:cs typeface="Arial" charset="0"/>
              </a:rPr>
              <a:t>Operant Conditioning (Skinner)</a:t>
            </a:r>
          </a:p>
        </p:txBody>
      </p:sp>
      <p:sp>
        <p:nvSpPr>
          <p:cNvPr id="23557" name="Rectangle 4"/>
          <p:cNvSpPr>
            <a:spLocks noChangeArrowheads="1"/>
          </p:cNvSpPr>
          <p:nvPr/>
        </p:nvSpPr>
        <p:spPr bwMode="auto">
          <a:xfrm>
            <a:off x="762000" y="2362200"/>
            <a:ext cx="8382000" cy="3657600"/>
          </a:xfrm>
          <a:prstGeom prst="rect">
            <a:avLst/>
          </a:prstGeom>
          <a:noFill/>
          <a:ln w="9525">
            <a:noFill/>
            <a:miter lim="800000"/>
            <a:headEnd/>
            <a:tailEnd/>
          </a:ln>
        </p:spPr>
        <p:txBody>
          <a:bodyPr/>
          <a:lstStyle/>
          <a:p>
            <a:pPr marL="742950" lvl="1" indent="-285750">
              <a:spcBef>
                <a:spcPct val="20000"/>
              </a:spcBef>
            </a:pPr>
            <a:endParaRPr lang="en-US" sz="2800" dirty="0">
              <a:latin typeface="Arial" charset="0"/>
              <a:cs typeface="Arial" charset="0"/>
            </a:endParaRPr>
          </a:p>
        </p:txBody>
      </p:sp>
      <p:pic>
        <p:nvPicPr>
          <p:cNvPr id="23559" name="Picture 7" descr="C:\Users\Administrator\Desktop\Psychopathology 1\images (2).jpg"/>
          <p:cNvPicPr>
            <a:picLocks noChangeAspect="1" noChangeArrowheads="1"/>
          </p:cNvPicPr>
          <p:nvPr/>
        </p:nvPicPr>
        <p:blipFill>
          <a:blip r:embed="rId3"/>
          <a:srcRect/>
          <a:stretch>
            <a:fillRect/>
          </a:stretch>
        </p:blipFill>
        <p:spPr bwMode="auto">
          <a:xfrm>
            <a:off x="2362200" y="2476500"/>
            <a:ext cx="5562600" cy="4000500"/>
          </a:xfrm>
          <a:prstGeom prst="rect">
            <a:avLst/>
          </a:prstGeom>
          <a:noFill/>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Principles</a:t>
            </a:r>
            <a:endParaRPr lang="en-GB" dirty="0"/>
          </a:p>
        </p:txBody>
      </p:sp>
      <p:sp>
        <p:nvSpPr>
          <p:cNvPr id="3" name="Content Placeholder 2"/>
          <p:cNvSpPr>
            <a:spLocks noGrp="1"/>
          </p:cNvSpPr>
          <p:nvPr>
            <p:ph idx="1"/>
          </p:nvPr>
        </p:nvSpPr>
        <p:spPr/>
        <p:txBody>
          <a:bodyPr/>
          <a:lstStyle/>
          <a:p>
            <a:pPr marL="742950" lvl="1" indent="-285750">
              <a:buFontTx/>
              <a:buChar char="–"/>
            </a:pPr>
            <a:r>
              <a:rPr lang="en-US" sz="2800" dirty="0" smtClean="0">
                <a:latin typeface="Arial" charset="0"/>
                <a:cs typeface="Arial" charset="0"/>
              </a:rPr>
              <a:t>Primary </a:t>
            </a:r>
            <a:r>
              <a:rPr lang="en-US" sz="2800" dirty="0" err="1" smtClean="0">
                <a:latin typeface="Arial" charset="0"/>
                <a:cs typeface="Arial" charset="0"/>
              </a:rPr>
              <a:t>reinforcers</a:t>
            </a:r>
            <a:endParaRPr lang="en-US" sz="2800" dirty="0" smtClean="0">
              <a:latin typeface="Arial" charset="0"/>
              <a:cs typeface="Arial" charset="0"/>
            </a:endParaRPr>
          </a:p>
          <a:p>
            <a:pPr marL="742950" lvl="1" indent="-285750">
              <a:buFontTx/>
              <a:buChar char="–"/>
            </a:pPr>
            <a:r>
              <a:rPr lang="en-US" sz="2800" dirty="0" smtClean="0">
                <a:latin typeface="Arial" charset="0"/>
                <a:cs typeface="Arial" charset="0"/>
              </a:rPr>
              <a:t> Secondary </a:t>
            </a:r>
            <a:r>
              <a:rPr lang="en-US" sz="2800" dirty="0" err="1" smtClean="0">
                <a:latin typeface="Arial" charset="0"/>
                <a:cs typeface="Arial" charset="0"/>
              </a:rPr>
              <a:t>reinforcers</a:t>
            </a:r>
            <a:endParaRPr lang="en-US" sz="2800" dirty="0" smtClean="0">
              <a:latin typeface="Arial" charset="0"/>
              <a:cs typeface="Arial" charset="0"/>
            </a:endParaRPr>
          </a:p>
          <a:p>
            <a:pPr marL="742950" lvl="1" indent="-285750">
              <a:buFontTx/>
              <a:buChar char="–"/>
            </a:pPr>
            <a:r>
              <a:rPr lang="en-US" sz="2800" dirty="0" smtClean="0">
                <a:latin typeface="Arial" charset="0"/>
                <a:cs typeface="Arial" charset="0"/>
              </a:rPr>
              <a:t> Positive vs. negative reinforcement</a:t>
            </a:r>
          </a:p>
          <a:p>
            <a:pPr marL="742950" lvl="1" indent="-285750">
              <a:buFontTx/>
              <a:buChar char="–"/>
            </a:pPr>
            <a:r>
              <a:rPr lang="en-US" sz="2800" dirty="0" smtClean="0">
                <a:latin typeface="Arial" charset="0"/>
                <a:cs typeface="Arial" charset="0"/>
              </a:rPr>
              <a:t> Punishment</a:t>
            </a:r>
          </a:p>
          <a:p>
            <a:pPr marL="742950" lvl="1" indent="-285750">
              <a:buFontTx/>
              <a:buChar char="–"/>
            </a:pPr>
            <a:r>
              <a:rPr lang="en-US" sz="2800" dirty="0" smtClean="0">
                <a:latin typeface="Arial" charset="0"/>
                <a:cs typeface="Arial" charset="0"/>
              </a:rPr>
              <a:t> Extinction (occurs with classical or operant)</a:t>
            </a:r>
          </a:p>
          <a:p>
            <a:pPr marL="742950" lvl="1" indent="-285750">
              <a:buFontTx/>
              <a:buChar char="–"/>
            </a:pPr>
            <a:r>
              <a:rPr lang="en-US" sz="2800" dirty="0" smtClean="0">
                <a:latin typeface="Arial" charset="0"/>
                <a:cs typeface="Arial" charset="0"/>
              </a:rPr>
              <a:t> Shaping</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reinforcement</a:t>
            </a:r>
            <a:endParaRPr lang="en-GB" dirty="0"/>
          </a:p>
        </p:txBody>
      </p:sp>
      <p:pic>
        <p:nvPicPr>
          <p:cNvPr id="114690" name="Picture 2" descr="C:\Users\Administrator\Desktop\Psychopathology 1\download (17).jpg"/>
          <p:cNvPicPr>
            <a:picLocks noGrp="1" noChangeAspect="1" noChangeArrowheads="1"/>
          </p:cNvPicPr>
          <p:nvPr>
            <p:ph idx="1"/>
          </p:nvPr>
        </p:nvPicPr>
        <p:blipFill>
          <a:blip r:embed="rId2"/>
          <a:srcRect/>
          <a:stretch>
            <a:fillRect/>
          </a:stretch>
        </p:blipFill>
        <p:spPr bwMode="auto">
          <a:xfrm>
            <a:off x="1981200" y="2667001"/>
            <a:ext cx="3943350" cy="230584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b="0" dirty="0" smtClean="0">
                <a:solidFill>
                  <a:schemeClr val="bg1"/>
                </a:solidFill>
                <a:latin typeface="Arial" charset="0"/>
                <a:cs typeface="Arial" charset="0"/>
              </a:rPr>
              <a:t>Psychodynamic Perspective</a:t>
            </a:r>
            <a:r>
              <a:rPr lang="en-US" b="0" dirty="0" smtClean="0">
                <a:solidFill>
                  <a:schemeClr val="bg1"/>
                </a:solidFill>
                <a:latin typeface="Arial" charset="0"/>
              </a:rPr>
              <a:t> </a:t>
            </a:r>
          </a:p>
        </p:txBody>
      </p:sp>
      <p:sp>
        <p:nvSpPr>
          <p:cNvPr id="6149" name="Text Box 4"/>
          <p:cNvSpPr txBox="1">
            <a:spLocks noChangeArrowheads="1"/>
          </p:cNvSpPr>
          <p:nvPr/>
        </p:nvSpPr>
        <p:spPr bwMode="auto">
          <a:xfrm>
            <a:off x="838200" y="5788025"/>
            <a:ext cx="3198813" cy="369888"/>
          </a:xfrm>
          <a:prstGeom prst="rect">
            <a:avLst/>
          </a:prstGeom>
          <a:noFill/>
          <a:ln w="9525">
            <a:noFill/>
            <a:miter lim="800000"/>
            <a:headEnd/>
            <a:tailEnd/>
          </a:ln>
        </p:spPr>
        <p:txBody>
          <a:bodyPr wrap="none">
            <a:spAutoFit/>
          </a:bodyPr>
          <a:lstStyle/>
          <a:p>
            <a:r>
              <a:rPr lang="en-US" sz="1800" b="1">
                <a:solidFill>
                  <a:schemeClr val="bg1"/>
                </a:solidFill>
                <a:latin typeface="Arial" charset="0"/>
              </a:rPr>
              <a:t>Sigmund Freud (1856-1939)</a:t>
            </a:r>
          </a:p>
        </p:txBody>
      </p:sp>
      <p:sp>
        <p:nvSpPr>
          <p:cNvPr id="6150" name="WordArt 7"/>
          <p:cNvSpPr>
            <a:spLocks noChangeArrowheads="1" noChangeShapeType="1" noTextEdit="1"/>
          </p:cNvSpPr>
          <p:nvPr/>
        </p:nvSpPr>
        <p:spPr bwMode="auto">
          <a:xfrm>
            <a:off x="1295400" y="2066925"/>
            <a:ext cx="4038600" cy="523875"/>
          </a:xfrm>
          <a:prstGeom prst="rect">
            <a:avLst/>
          </a:prstGeom>
        </p:spPr>
        <p:txBody>
          <a:bodyPr wrap="none" fromWordArt="1">
            <a:prstTxWarp prst="textPlain">
              <a:avLst>
                <a:gd name="adj" fmla="val 50000"/>
              </a:avLst>
            </a:prstTxWarp>
          </a:bodyPr>
          <a:lstStyle/>
          <a:p>
            <a:pPr algn="ctr"/>
            <a:r>
              <a:rPr lang="en-GB" sz="3600" kern="10">
                <a:ln w="9525">
                  <a:noFill/>
                  <a:round/>
                  <a:headEnd/>
                  <a:tailEnd/>
                </a:ln>
                <a:solidFill>
                  <a:srgbClr val="000000"/>
                </a:solidFill>
                <a:effectLst>
                  <a:outerShdw dist="45791" dir="2021404" algn="ctr" rotWithShape="0">
                    <a:srgbClr val="B2B2B2">
                      <a:alpha val="79999"/>
                    </a:srgbClr>
                  </a:outerShdw>
                </a:effectLst>
                <a:latin typeface="Arial"/>
                <a:cs typeface="Arial"/>
              </a:rPr>
              <a:t>Sigmund Freud (1856-1939)</a:t>
            </a:r>
          </a:p>
        </p:txBody>
      </p:sp>
      <p:sp>
        <p:nvSpPr>
          <p:cNvPr id="6151" name="WordArt 9"/>
          <p:cNvSpPr>
            <a:spLocks noChangeArrowheads="1" noChangeShapeType="1" noTextEdit="1"/>
          </p:cNvSpPr>
          <p:nvPr/>
        </p:nvSpPr>
        <p:spPr bwMode="auto">
          <a:xfrm>
            <a:off x="1371600" y="762000"/>
            <a:ext cx="6934200" cy="838200"/>
          </a:xfrm>
          <a:prstGeom prst="rect">
            <a:avLst/>
          </a:prstGeom>
        </p:spPr>
        <p:txBody>
          <a:bodyPr wrap="none" fromWordArt="1">
            <a:prstTxWarp prst="textPlain">
              <a:avLst>
                <a:gd name="adj" fmla="val 50000"/>
              </a:avLst>
            </a:prstTxWarp>
          </a:bodyPr>
          <a:lstStyle/>
          <a:p>
            <a:pPr algn="ctr"/>
            <a:r>
              <a:rPr lang="en-GB" sz="3600" b="1" kern="10" dirty="0">
                <a:ln w="9525">
                  <a:noFill/>
                  <a:miter lim="800000"/>
                  <a:headEnd/>
                  <a:tailEnd/>
                </a:ln>
                <a:solidFill>
                  <a:srgbClr val="800080"/>
                </a:solidFill>
                <a:latin typeface="Arial"/>
                <a:cs typeface="Arial"/>
              </a:rPr>
              <a:t>Psychodynamic Perspective </a:t>
            </a:r>
          </a:p>
        </p:txBody>
      </p:sp>
      <p:pic>
        <p:nvPicPr>
          <p:cNvPr id="6155" name="Picture 11" descr="C:\Users\Administrator\Desktop\Psychopathology 1\images.jpg"/>
          <p:cNvPicPr>
            <a:picLocks noGrp="1" noChangeAspect="1" noChangeArrowheads="1"/>
          </p:cNvPicPr>
          <p:nvPr>
            <p:ph idx="1"/>
          </p:nvPr>
        </p:nvPicPr>
        <p:blipFill>
          <a:blip r:embed="rId3"/>
          <a:srcRect/>
          <a:stretch>
            <a:fillRect/>
          </a:stretch>
        </p:blipFill>
        <p:spPr bwMode="auto">
          <a:xfrm>
            <a:off x="1447800" y="3124200"/>
            <a:ext cx="3276600" cy="2971800"/>
          </a:xfrm>
          <a:prstGeom prst="rect">
            <a:avLst/>
          </a:prstGeom>
          <a:noFill/>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Negative Reinforcement</a:t>
            </a:r>
            <a:endParaRPr lang="en-GB" dirty="0"/>
          </a:p>
        </p:txBody>
      </p:sp>
      <p:pic>
        <p:nvPicPr>
          <p:cNvPr id="115714" name="Picture 2" descr="C:\Users\Administrator\Desktop\Psychopathology 1\download (18).jpg"/>
          <p:cNvPicPr>
            <a:picLocks noGrp="1" noChangeAspect="1" noChangeArrowheads="1"/>
          </p:cNvPicPr>
          <p:nvPr>
            <p:ph idx="1"/>
          </p:nvPr>
        </p:nvPicPr>
        <p:blipFill>
          <a:blip r:embed="rId2"/>
          <a:srcRect/>
          <a:stretch>
            <a:fillRect/>
          </a:stretch>
        </p:blipFill>
        <p:spPr bwMode="auto">
          <a:xfrm>
            <a:off x="2667000" y="3172619"/>
            <a:ext cx="3657600" cy="191452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Punishment</a:t>
            </a:r>
            <a:endParaRPr lang="en-GB" dirty="0"/>
          </a:p>
        </p:txBody>
      </p:sp>
      <p:pic>
        <p:nvPicPr>
          <p:cNvPr id="116738" name="Picture 2" descr="C:\Users\Administrator\Desktop\Psychopathology 1\download (19).jpg"/>
          <p:cNvPicPr>
            <a:picLocks noGrp="1" noChangeAspect="1" noChangeArrowheads="1"/>
          </p:cNvPicPr>
          <p:nvPr>
            <p:ph idx="1"/>
          </p:nvPr>
        </p:nvPicPr>
        <p:blipFill>
          <a:blip r:embed="rId2"/>
          <a:srcRect/>
          <a:stretch>
            <a:fillRect/>
          </a:stretch>
        </p:blipFill>
        <p:spPr bwMode="auto">
          <a:xfrm>
            <a:off x="1600200" y="2590800"/>
            <a:ext cx="4410075" cy="2334419"/>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Shaping</a:t>
            </a:r>
            <a:endParaRPr lang="en-GB" dirty="0"/>
          </a:p>
        </p:txBody>
      </p:sp>
      <p:pic>
        <p:nvPicPr>
          <p:cNvPr id="117762" name="Picture 2" descr="C:\Users\Administrator\Desktop\Psychopathology 1\download (20).jpg"/>
          <p:cNvPicPr>
            <a:picLocks noGrp="1" noChangeAspect="1" noChangeArrowheads="1"/>
          </p:cNvPicPr>
          <p:nvPr>
            <p:ph idx="1"/>
          </p:nvPr>
        </p:nvPicPr>
        <p:blipFill>
          <a:blip r:embed="rId2"/>
          <a:srcRect/>
          <a:stretch>
            <a:fillRect/>
          </a:stretch>
        </p:blipFill>
        <p:spPr bwMode="auto">
          <a:xfrm>
            <a:off x="1981200" y="2189282"/>
            <a:ext cx="3824287" cy="286452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704088"/>
            <a:ext cx="8229600" cy="972312"/>
          </a:xfrm>
        </p:spPr>
        <p:txBody>
          <a:bodyPr/>
          <a:lstStyle/>
          <a:p>
            <a:pPr eaLnBrk="1" hangingPunct="1"/>
            <a:r>
              <a:rPr lang="en-US" b="0" dirty="0" smtClean="0">
                <a:latin typeface="Arial" charset="0"/>
                <a:cs typeface="Arial" charset="0"/>
              </a:rPr>
              <a:t> Behavior Therapy</a:t>
            </a:r>
            <a:endParaRPr lang="en-US" b="0" dirty="0" smtClean="0">
              <a:latin typeface="Arial" charset="0"/>
            </a:endParaRPr>
          </a:p>
        </p:txBody>
      </p:sp>
      <p:sp>
        <p:nvSpPr>
          <p:cNvPr id="25604" name="Rectangle 3"/>
          <p:cNvSpPr>
            <a:spLocks noChangeArrowheads="1"/>
          </p:cNvSpPr>
          <p:nvPr/>
        </p:nvSpPr>
        <p:spPr bwMode="auto">
          <a:xfrm>
            <a:off x="1295400" y="1524000"/>
            <a:ext cx="7391400" cy="2590800"/>
          </a:xfrm>
          <a:prstGeom prst="rect">
            <a:avLst/>
          </a:prstGeom>
          <a:noFill/>
          <a:ln w="9525">
            <a:noFill/>
            <a:miter lim="800000"/>
            <a:headEnd/>
            <a:tailEnd/>
          </a:ln>
        </p:spPr>
        <p:txBody>
          <a:bodyPr/>
          <a:lstStyle/>
          <a:p>
            <a:pPr marL="342900" indent="-342900">
              <a:spcBef>
                <a:spcPct val="20000"/>
              </a:spcBef>
              <a:buClr>
                <a:schemeClr val="accent1"/>
              </a:buClr>
              <a:buSzPct val="80000"/>
              <a:buFont typeface="Wingdings" pitchFamily="2" charset="2"/>
              <a:buChar char="n"/>
            </a:pPr>
            <a:endParaRPr lang="en-US" sz="3200" dirty="0">
              <a:latin typeface="Arial" charset="0"/>
              <a:cs typeface="Arial" charset="0"/>
            </a:endParaRPr>
          </a:p>
        </p:txBody>
      </p:sp>
      <p:sp>
        <p:nvSpPr>
          <p:cNvPr id="25605" name="Rectangle 5"/>
          <p:cNvSpPr>
            <a:spLocks noChangeArrowheads="1"/>
          </p:cNvSpPr>
          <p:nvPr/>
        </p:nvSpPr>
        <p:spPr bwMode="auto">
          <a:xfrm>
            <a:off x="914400" y="1752600"/>
            <a:ext cx="7010400" cy="4419600"/>
          </a:xfrm>
          <a:prstGeom prst="rect">
            <a:avLst/>
          </a:prstGeom>
          <a:noFill/>
          <a:ln w="9525">
            <a:noFill/>
            <a:miter lim="800000"/>
            <a:headEnd/>
            <a:tailEnd/>
          </a:ln>
        </p:spPr>
        <p:txBody>
          <a:bodyPr/>
          <a:lstStyle/>
          <a:p>
            <a:pPr marL="742950" lvl="1" indent="-285750">
              <a:spcBef>
                <a:spcPct val="20000"/>
              </a:spcBef>
              <a:buFontTx/>
              <a:buChar char="–"/>
            </a:pPr>
            <a:r>
              <a:rPr lang="en-US" sz="2800" dirty="0">
                <a:latin typeface="Arial" charset="0"/>
                <a:cs typeface="Arial" charset="0"/>
              </a:rPr>
              <a:t> </a:t>
            </a:r>
            <a:r>
              <a:rPr lang="en-US" sz="2800" dirty="0" err="1">
                <a:latin typeface="Arial" charset="0"/>
                <a:cs typeface="Arial" charset="0"/>
              </a:rPr>
              <a:t>Counterconditioning</a:t>
            </a:r>
            <a:endParaRPr lang="en-US" sz="2800" dirty="0">
              <a:latin typeface="Arial" charset="0"/>
              <a:cs typeface="Arial" charset="0"/>
            </a:endParaRPr>
          </a:p>
          <a:p>
            <a:pPr marL="742950" lvl="1" indent="-285750">
              <a:spcBef>
                <a:spcPct val="20000"/>
              </a:spcBef>
              <a:buFontTx/>
              <a:buChar char="–"/>
            </a:pPr>
            <a:r>
              <a:rPr lang="en-US" sz="2800" dirty="0">
                <a:latin typeface="Arial" charset="0"/>
                <a:cs typeface="Arial" charset="0"/>
              </a:rPr>
              <a:t> Systematic Desensitization</a:t>
            </a:r>
          </a:p>
          <a:p>
            <a:pPr marL="742950" lvl="1" indent="-285750">
              <a:spcBef>
                <a:spcPct val="20000"/>
              </a:spcBef>
              <a:buFontTx/>
              <a:buChar char="–"/>
            </a:pPr>
            <a:r>
              <a:rPr lang="en-US" sz="2800" dirty="0">
                <a:latin typeface="Arial" charset="0"/>
                <a:cs typeface="Arial" charset="0"/>
              </a:rPr>
              <a:t> Contingency Management</a:t>
            </a:r>
          </a:p>
          <a:p>
            <a:pPr marL="742950" lvl="1" indent="-285750">
              <a:spcBef>
                <a:spcPct val="20000"/>
              </a:spcBef>
              <a:buFontTx/>
              <a:buChar char="–"/>
            </a:pPr>
            <a:r>
              <a:rPr lang="en-US" sz="2800" dirty="0">
                <a:latin typeface="Arial" charset="0"/>
                <a:cs typeface="Arial" charset="0"/>
              </a:rPr>
              <a:t> Token </a:t>
            </a:r>
            <a:r>
              <a:rPr lang="en-US" sz="2800" dirty="0" smtClean="0">
                <a:latin typeface="Arial" charset="0"/>
                <a:cs typeface="Arial" charset="0"/>
              </a:rPr>
              <a:t>Economy</a:t>
            </a:r>
          </a:p>
          <a:p>
            <a:pPr marL="742950" lvl="1" indent="-285750">
              <a:spcBef>
                <a:spcPct val="20000"/>
              </a:spcBef>
              <a:buFontTx/>
              <a:buChar char="–"/>
            </a:pPr>
            <a:r>
              <a:rPr lang="en-US" sz="2800" dirty="0" err="1" smtClean="0">
                <a:latin typeface="Arial" charset="0"/>
                <a:cs typeface="Arial" charset="0"/>
              </a:rPr>
              <a:t>Shapping</a:t>
            </a:r>
            <a:endParaRPr lang="en-US" sz="2800" dirty="0">
              <a:latin typeface="Arial" charset="0"/>
              <a:cs typeface="Arial"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Cognitive Perspective</a:t>
            </a:r>
            <a:endParaRPr lang="en-GB" dirty="0"/>
          </a:p>
        </p:txBody>
      </p:sp>
      <p:sp>
        <p:nvSpPr>
          <p:cNvPr id="3" name="Content Placeholder 2"/>
          <p:cNvSpPr>
            <a:spLocks noGrp="1"/>
          </p:cNvSpPr>
          <p:nvPr>
            <p:ph idx="1"/>
          </p:nvPr>
        </p:nvSpPr>
        <p:spPr/>
        <p:txBody>
          <a:bodyPr/>
          <a:lstStyle/>
          <a:p>
            <a:r>
              <a:rPr lang="en-GB" dirty="0" smtClean="0"/>
              <a:t>Albert Ellis</a:t>
            </a:r>
          </a:p>
          <a:p>
            <a:r>
              <a:rPr lang="en-GB" dirty="0" err="1" smtClean="0"/>
              <a:t>Aron</a:t>
            </a:r>
            <a:r>
              <a:rPr lang="en-GB" dirty="0" smtClean="0"/>
              <a:t> Beck</a:t>
            </a:r>
            <a:endParaRPr lang="en-GB" dirty="0"/>
          </a:p>
        </p:txBody>
      </p:sp>
      <p:pic>
        <p:nvPicPr>
          <p:cNvPr id="118786" name="Picture 2" descr="C:\Users\Administrator\Desktop\Psychopathology 1\download (28).jpg"/>
          <p:cNvPicPr>
            <a:picLocks noChangeAspect="1" noChangeArrowheads="1"/>
          </p:cNvPicPr>
          <p:nvPr/>
        </p:nvPicPr>
        <p:blipFill>
          <a:blip r:embed="rId2"/>
          <a:srcRect/>
          <a:stretch>
            <a:fillRect/>
          </a:stretch>
        </p:blipFill>
        <p:spPr bwMode="auto">
          <a:xfrm>
            <a:off x="1600200" y="3276600"/>
            <a:ext cx="2562225" cy="2162175"/>
          </a:xfrm>
          <a:prstGeom prst="rect">
            <a:avLst/>
          </a:prstGeom>
          <a:noFill/>
        </p:spPr>
      </p:pic>
      <p:pic>
        <p:nvPicPr>
          <p:cNvPr id="118788" name="Picture 4" descr="C:\Users\Administrator\Desktop\Psychopathology 1\images (3).jpg"/>
          <p:cNvPicPr>
            <a:picLocks noChangeAspect="1" noChangeArrowheads="1"/>
          </p:cNvPicPr>
          <p:nvPr/>
        </p:nvPicPr>
        <p:blipFill>
          <a:blip r:embed="rId3"/>
          <a:srcRect/>
          <a:stretch>
            <a:fillRect/>
          </a:stretch>
        </p:blipFill>
        <p:spPr bwMode="auto">
          <a:xfrm>
            <a:off x="5181600" y="3276600"/>
            <a:ext cx="1724025" cy="214312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Cognitive behaviour therapy</a:t>
            </a:r>
            <a:endParaRPr lang="en-GB" dirty="0"/>
          </a:p>
        </p:txBody>
      </p:sp>
      <p:pic>
        <p:nvPicPr>
          <p:cNvPr id="119810" name="Picture 2" descr="C:\Users\Administrator\Desktop\Psychopathology 1\download.png"/>
          <p:cNvPicPr>
            <a:picLocks noGrp="1" noChangeAspect="1" noChangeArrowheads="1"/>
          </p:cNvPicPr>
          <p:nvPr>
            <p:ph idx="1"/>
          </p:nvPr>
        </p:nvPicPr>
        <p:blipFill>
          <a:blip r:embed="rId2"/>
          <a:srcRect/>
          <a:stretch>
            <a:fillRect/>
          </a:stretch>
        </p:blipFill>
        <p:spPr bwMode="auto">
          <a:xfrm>
            <a:off x="685800" y="1828800"/>
            <a:ext cx="3257550" cy="2491581"/>
          </a:xfrm>
          <a:prstGeom prst="rect">
            <a:avLst/>
          </a:prstGeom>
          <a:noFill/>
        </p:spPr>
      </p:pic>
      <p:pic>
        <p:nvPicPr>
          <p:cNvPr id="119811" name="Picture 3" descr="C:\Users\Administrator\Desktop\Psychopathology 1\download (22).jpg"/>
          <p:cNvPicPr>
            <a:picLocks noChangeAspect="1" noChangeArrowheads="1"/>
          </p:cNvPicPr>
          <p:nvPr/>
        </p:nvPicPr>
        <p:blipFill>
          <a:blip r:embed="rId3"/>
          <a:srcRect/>
          <a:stretch>
            <a:fillRect/>
          </a:stretch>
        </p:blipFill>
        <p:spPr bwMode="auto">
          <a:xfrm>
            <a:off x="4876800" y="3352800"/>
            <a:ext cx="3352800" cy="28194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GB" dirty="0" smtClean="0"/>
              <a:t> Rational Emotive Behaviour Therapy (ABC Theory)</a:t>
            </a:r>
            <a:endParaRPr lang="en-GB" dirty="0"/>
          </a:p>
        </p:txBody>
      </p:sp>
      <p:pic>
        <p:nvPicPr>
          <p:cNvPr id="120834" name="Picture 2" descr="C:\Users\Administrator\Desktop\Psychopathology 1\download (2).png"/>
          <p:cNvPicPr>
            <a:picLocks noGrp="1" noChangeAspect="1" noChangeArrowheads="1"/>
          </p:cNvPicPr>
          <p:nvPr>
            <p:ph idx="1"/>
          </p:nvPr>
        </p:nvPicPr>
        <p:blipFill>
          <a:blip r:embed="rId2"/>
          <a:srcRect/>
          <a:stretch>
            <a:fillRect/>
          </a:stretch>
        </p:blipFill>
        <p:spPr bwMode="auto">
          <a:xfrm>
            <a:off x="1905000" y="2590800"/>
            <a:ext cx="5257800" cy="32766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762000" y="304800"/>
            <a:ext cx="4876800" cy="1676400"/>
          </a:xfrm>
        </p:spPr>
        <p:txBody>
          <a:bodyPr/>
          <a:lstStyle/>
          <a:p>
            <a:pPr eaLnBrk="1" hangingPunct="1"/>
            <a:r>
              <a:rPr lang="en-US" b="0" smtClean="0">
                <a:latin typeface="Arial" charset="0"/>
                <a:cs typeface="Arial" charset="0"/>
              </a:rPr>
              <a:t>Cognitively Based Theory</a:t>
            </a:r>
            <a:endParaRPr lang="en-US" b="0" smtClean="0">
              <a:latin typeface="Arial" charset="0"/>
            </a:endParaRPr>
          </a:p>
        </p:txBody>
      </p:sp>
      <p:sp>
        <p:nvSpPr>
          <p:cNvPr id="27652" name="Rectangle 3"/>
          <p:cNvSpPr>
            <a:spLocks noGrp="1" noChangeArrowheads="1"/>
          </p:cNvSpPr>
          <p:nvPr>
            <p:ph type="body" sz="half" idx="1"/>
          </p:nvPr>
        </p:nvSpPr>
        <p:spPr>
          <a:xfrm>
            <a:off x="914400" y="3200400"/>
            <a:ext cx="4953000" cy="3124200"/>
          </a:xfrm>
        </p:spPr>
        <p:txBody>
          <a:bodyPr/>
          <a:lstStyle/>
          <a:p>
            <a:pPr eaLnBrk="1" hangingPunct="1"/>
            <a:r>
              <a:rPr lang="en-US" sz="2800" smtClean="0">
                <a:cs typeface="Arial" charset="0"/>
              </a:rPr>
              <a:t>Treatment focuses on</a:t>
            </a:r>
          </a:p>
          <a:p>
            <a:pPr lvl="1" eaLnBrk="1" hangingPunct="1"/>
            <a:r>
              <a:rPr lang="en-US" sz="2400" smtClean="0"/>
              <a:t> Automatic thoughts</a:t>
            </a:r>
          </a:p>
          <a:p>
            <a:pPr lvl="1" eaLnBrk="1" hangingPunct="1"/>
            <a:r>
              <a:rPr lang="en-US" sz="2400" smtClean="0"/>
              <a:t> Dysfunctional attitudes</a:t>
            </a:r>
          </a:p>
        </p:txBody>
      </p:sp>
      <p:pic>
        <p:nvPicPr>
          <p:cNvPr id="27653" name="Picture 6" descr="hal94026_0403"/>
          <p:cNvPicPr>
            <a:picLocks noGrp="1" noChangeAspect="1" noChangeArrowheads="1"/>
          </p:cNvPicPr>
          <p:nvPr>
            <p:ph sz="half" idx="2"/>
          </p:nvPr>
        </p:nvPicPr>
        <p:blipFill>
          <a:blip r:embed="rId3"/>
          <a:srcRect/>
          <a:stretch>
            <a:fillRect/>
          </a:stretch>
        </p:blipFill>
        <p:spPr>
          <a:xfrm>
            <a:off x="6172200" y="457200"/>
            <a:ext cx="2579688" cy="5867400"/>
          </a:xfrm>
          <a:noFill/>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b="0" dirty="0" smtClean="0">
                <a:latin typeface="Arial" charset="0"/>
                <a:cs typeface="Arial" charset="0"/>
              </a:rPr>
              <a:t> Biological Perspective</a:t>
            </a:r>
            <a:endParaRPr lang="en-US" b="0" dirty="0" smtClean="0">
              <a:latin typeface="Arial" charset="0"/>
            </a:endParaRPr>
          </a:p>
        </p:txBody>
      </p:sp>
      <p:sp>
        <p:nvSpPr>
          <p:cNvPr id="28676" name="Text Box 4"/>
          <p:cNvSpPr txBox="1">
            <a:spLocks noChangeArrowheads="1"/>
          </p:cNvSpPr>
          <p:nvPr/>
        </p:nvSpPr>
        <p:spPr bwMode="auto">
          <a:xfrm>
            <a:off x="1066800" y="1744663"/>
            <a:ext cx="7162800" cy="2246312"/>
          </a:xfrm>
          <a:prstGeom prst="rect">
            <a:avLst/>
          </a:prstGeom>
          <a:noFill/>
          <a:ln w="9525">
            <a:noFill/>
            <a:miter lim="800000"/>
            <a:headEnd/>
            <a:tailEnd/>
          </a:ln>
        </p:spPr>
        <p:txBody>
          <a:bodyPr>
            <a:spAutoFit/>
          </a:bodyPr>
          <a:lstStyle/>
          <a:p>
            <a:pPr>
              <a:spcBef>
                <a:spcPct val="30000"/>
              </a:spcBef>
            </a:pPr>
            <a:r>
              <a:rPr kumimoji="1" lang="en-US" sz="2800">
                <a:latin typeface="Arial" charset="0"/>
              </a:rPr>
              <a:t>Within the </a:t>
            </a:r>
            <a:r>
              <a:rPr kumimoji="1" lang="en-US" sz="2800" b="1">
                <a:latin typeface="Arial" charset="0"/>
              </a:rPr>
              <a:t>biological perspective</a:t>
            </a:r>
            <a:r>
              <a:rPr kumimoji="1" lang="en-US" sz="2800">
                <a:latin typeface="Arial" charset="0"/>
              </a:rPr>
              <a:t>, disturbances in emotions, behavior, and cognitive processes are viewed as being caused by abnormalities in the functioning of the body. </a:t>
            </a:r>
            <a:endParaRPr lang="en-US" sz="2800">
              <a:latin typeface="Arial" charset="0"/>
            </a:endParaRPr>
          </a:p>
        </p:txBody>
      </p:sp>
      <p:pic>
        <p:nvPicPr>
          <p:cNvPr id="28677" name="Picture 6" descr="DNA.JPG"/>
          <p:cNvPicPr>
            <a:picLocks noChangeAspect="1"/>
          </p:cNvPicPr>
          <p:nvPr/>
        </p:nvPicPr>
        <p:blipFill>
          <a:blip r:embed="rId3"/>
          <a:srcRect/>
          <a:stretch>
            <a:fillRect/>
          </a:stretch>
        </p:blipFill>
        <p:spPr bwMode="auto">
          <a:xfrm>
            <a:off x="5257800" y="4419600"/>
            <a:ext cx="2943225"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4"/>
          <p:cNvSpPr>
            <a:spLocks noGrp="1" noChangeArrowheads="1"/>
          </p:cNvSpPr>
          <p:nvPr>
            <p:ph type="title"/>
          </p:nvPr>
        </p:nvSpPr>
        <p:spPr>
          <a:xfrm>
            <a:off x="457200" y="704088"/>
            <a:ext cx="8077200" cy="667512"/>
          </a:xfrm>
        </p:spPr>
        <p:txBody>
          <a:bodyPr>
            <a:normAutofit fontScale="90000"/>
          </a:bodyPr>
          <a:lstStyle/>
          <a:p>
            <a:pPr eaLnBrk="1" hangingPunct="1"/>
            <a:r>
              <a:rPr lang="en-US" dirty="0" smtClean="0">
                <a:latin typeface="Arial" charset="0"/>
              </a:rPr>
              <a:t>Neurotransmitter</a:t>
            </a:r>
          </a:p>
        </p:txBody>
      </p:sp>
      <p:sp>
        <p:nvSpPr>
          <p:cNvPr id="29700" name="Rectangle 6"/>
          <p:cNvSpPr>
            <a:spLocks noGrp="1" noChangeArrowheads="1"/>
          </p:cNvSpPr>
          <p:nvPr>
            <p:ph sz="half" idx="1"/>
          </p:nvPr>
        </p:nvSpPr>
        <p:spPr>
          <a:xfrm>
            <a:off x="5181600" y="2895600"/>
            <a:ext cx="3048000" cy="3429000"/>
          </a:xfrm>
        </p:spPr>
        <p:txBody>
          <a:bodyPr/>
          <a:lstStyle/>
          <a:p>
            <a:pPr eaLnBrk="1" hangingPunct="1">
              <a:lnSpc>
                <a:spcPct val="90000"/>
              </a:lnSpc>
              <a:buFont typeface="Wingdings" pitchFamily="2" charset="2"/>
              <a:buNone/>
            </a:pPr>
            <a:r>
              <a:rPr lang="en-US" smtClean="0"/>
              <a:t>Examples:</a:t>
            </a:r>
          </a:p>
          <a:p>
            <a:pPr eaLnBrk="1" hangingPunct="1">
              <a:lnSpc>
                <a:spcPct val="90000"/>
              </a:lnSpc>
            </a:pPr>
            <a:r>
              <a:rPr lang="en-US" smtClean="0"/>
              <a:t>acetylcholine</a:t>
            </a:r>
          </a:p>
          <a:p>
            <a:pPr eaLnBrk="1" hangingPunct="1">
              <a:lnSpc>
                <a:spcPct val="90000"/>
              </a:lnSpc>
            </a:pPr>
            <a:r>
              <a:rPr lang="en-US" smtClean="0"/>
              <a:t>GABA</a:t>
            </a:r>
          </a:p>
          <a:p>
            <a:pPr eaLnBrk="1" hangingPunct="1">
              <a:lnSpc>
                <a:spcPct val="90000"/>
              </a:lnSpc>
            </a:pPr>
            <a:r>
              <a:rPr lang="en-US" smtClean="0"/>
              <a:t>serotonin</a:t>
            </a:r>
          </a:p>
          <a:p>
            <a:pPr eaLnBrk="1" hangingPunct="1">
              <a:lnSpc>
                <a:spcPct val="90000"/>
              </a:lnSpc>
            </a:pPr>
            <a:r>
              <a:rPr lang="en-US" smtClean="0"/>
              <a:t>dopamine</a:t>
            </a:r>
          </a:p>
          <a:p>
            <a:pPr eaLnBrk="1" hangingPunct="1">
              <a:lnSpc>
                <a:spcPct val="90000"/>
              </a:lnSpc>
            </a:pPr>
            <a:r>
              <a:rPr lang="en-US" smtClean="0"/>
              <a:t>norepinephrine</a:t>
            </a:r>
          </a:p>
          <a:p>
            <a:pPr eaLnBrk="1" hangingPunct="1">
              <a:lnSpc>
                <a:spcPct val="90000"/>
              </a:lnSpc>
            </a:pPr>
            <a:r>
              <a:rPr lang="en-US" smtClean="0"/>
              <a:t>enkephalins</a:t>
            </a:r>
          </a:p>
        </p:txBody>
      </p:sp>
      <p:sp>
        <p:nvSpPr>
          <p:cNvPr id="29701" name="Rectangle 7"/>
          <p:cNvSpPr>
            <a:spLocks noGrp="1" noChangeArrowheads="1"/>
          </p:cNvSpPr>
          <p:nvPr>
            <p:ph sz="half" idx="2"/>
          </p:nvPr>
        </p:nvSpPr>
        <p:spPr>
          <a:xfrm>
            <a:off x="1066800" y="1219200"/>
            <a:ext cx="7772400" cy="1676400"/>
          </a:xfrm>
        </p:spPr>
        <p:txBody>
          <a:bodyPr/>
          <a:lstStyle/>
          <a:p>
            <a:pPr eaLnBrk="1" hangingPunct="1">
              <a:lnSpc>
                <a:spcPct val="90000"/>
              </a:lnSpc>
              <a:buFont typeface="Wingdings" pitchFamily="2" charset="2"/>
              <a:buNone/>
            </a:pPr>
            <a:r>
              <a:rPr lang="en-US" dirty="0" smtClean="0"/>
              <a:t>   A chemical substance released from a transmitting neuron (nerve cell) across a synapse to be absorbed by a receiving neuron</a:t>
            </a:r>
          </a:p>
        </p:txBody>
      </p:sp>
      <p:pic>
        <p:nvPicPr>
          <p:cNvPr id="29702" name="Picture 6" descr="drugs-image.JPG"/>
          <p:cNvPicPr>
            <a:picLocks noChangeAspect="1"/>
          </p:cNvPicPr>
          <p:nvPr/>
        </p:nvPicPr>
        <p:blipFill>
          <a:blip r:embed="rId3"/>
          <a:srcRect/>
          <a:stretch>
            <a:fillRect/>
          </a:stretch>
        </p:blipFill>
        <p:spPr bwMode="auto">
          <a:xfrm>
            <a:off x="1524000" y="3048000"/>
            <a:ext cx="2971800" cy="29940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Structure of mind</a:t>
            </a:r>
            <a:endParaRPr lang="en-GB" dirty="0"/>
          </a:p>
        </p:txBody>
      </p:sp>
      <p:sp>
        <p:nvSpPr>
          <p:cNvPr id="3" name="Content Placeholder 2"/>
          <p:cNvSpPr>
            <a:spLocks noGrp="1"/>
          </p:cNvSpPr>
          <p:nvPr>
            <p:ph idx="1"/>
          </p:nvPr>
        </p:nvSpPr>
        <p:spPr/>
        <p:txBody>
          <a:bodyPr/>
          <a:lstStyle/>
          <a:p>
            <a:r>
              <a:rPr lang="en-GB" dirty="0" smtClean="0"/>
              <a:t>Conscious</a:t>
            </a:r>
          </a:p>
          <a:p>
            <a:r>
              <a:rPr lang="en-GB" dirty="0" smtClean="0"/>
              <a:t>Subconscious</a:t>
            </a:r>
          </a:p>
          <a:p>
            <a:r>
              <a:rPr lang="en-GB" dirty="0" smtClean="0"/>
              <a:t>Unconscious</a:t>
            </a:r>
            <a:endParaRPr lang="en-GB" dirty="0"/>
          </a:p>
        </p:txBody>
      </p:sp>
      <p:pic>
        <p:nvPicPr>
          <p:cNvPr id="1027" name="Picture 3" descr="C:\Users\Administrator\Desktop\Psychopathology 1\download (4).jpg"/>
          <p:cNvPicPr>
            <a:picLocks noChangeAspect="1" noChangeArrowheads="1"/>
          </p:cNvPicPr>
          <p:nvPr/>
        </p:nvPicPr>
        <p:blipFill>
          <a:blip r:embed="rId2"/>
          <a:srcRect/>
          <a:stretch>
            <a:fillRect/>
          </a:stretch>
        </p:blipFill>
        <p:spPr bwMode="auto">
          <a:xfrm>
            <a:off x="3600450" y="2252663"/>
            <a:ext cx="3486150" cy="422097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sz="4800" smtClean="0">
                <a:latin typeface="Arial" charset="0"/>
                <a:cs typeface="Arial" charset="0"/>
              </a:rPr>
              <a:t>Genetic Influences</a:t>
            </a:r>
          </a:p>
        </p:txBody>
      </p:sp>
      <p:sp>
        <p:nvSpPr>
          <p:cNvPr id="30724" name="Rectangle 3"/>
          <p:cNvSpPr>
            <a:spLocks noGrp="1" noChangeArrowheads="1"/>
          </p:cNvSpPr>
          <p:nvPr>
            <p:ph type="body" sz="half" idx="1"/>
          </p:nvPr>
        </p:nvSpPr>
        <p:spPr>
          <a:xfrm>
            <a:off x="914400" y="1752600"/>
            <a:ext cx="7848600" cy="4572000"/>
          </a:xfrm>
        </p:spPr>
        <p:txBody>
          <a:bodyPr/>
          <a:lstStyle/>
          <a:p>
            <a:pPr eaLnBrk="1" hangingPunct="1">
              <a:buFont typeface="Wingdings" pitchFamily="2" charset="2"/>
              <a:buNone/>
            </a:pPr>
            <a:r>
              <a:rPr lang="en-US" b="1" smtClean="0">
                <a:cs typeface="Arial" charset="0"/>
              </a:rPr>
              <a:t>Deoxyribonucleic acid </a:t>
            </a:r>
          </a:p>
          <a:p>
            <a:pPr eaLnBrk="1" hangingPunct="1">
              <a:buFont typeface="Wingdings" pitchFamily="2" charset="2"/>
              <a:buNone/>
            </a:pPr>
            <a:r>
              <a:rPr lang="en-US" b="1" smtClean="0">
                <a:cs typeface="Arial" charset="0"/>
              </a:rPr>
              <a:t>   (DNA):</a:t>
            </a:r>
            <a:endParaRPr lang="en-US" smtClean="0">
              <a:cs typeface="Arial" charset="0"/>
            </a:endParaRPr>
          </a:p>
          <a:p>
            <a:pPr eaLnBrk="1" hangingPunct="1"/>
            <a:r>
              <a:rPr lang="en-US" smtClean="0">
                <a:cs typeface="Arial" charset="0"/>
              </a:rPr>
              <a:t>23 sets of paired strands</a:t>
            </a:r>
          </a:p>
          <a:p>
            <a:pPr eaLnBrk="1" hangingPunct="1"/>
            <a:r>
              <a:rPr lang="en-US" smtClean="0">
                <a:cs typeface="Arial" charset="0"/>
              </a:rPr>
              <a:t>spiral into double helix</a:t>
            </a:r>
          </a:p>
          <a:p>
            <a:pPr eaLnBrk="1" hangingPunct="1"/>
            <a:r>
              <a:rPr lang="en-US" smtClean="0">
                <a:cs typeface="Arial" charset="0"/>
              </a:rPr>
              <a:t>contain information cells need to manufacture protein</a:t>
            </a:r>
          </a:p>
          <a:p>
            <a:pPr eaLnBrk="1" hangingPunct="1"/>
            <a:r>
              <a:rPr lang="en-US" smtClean="0">
                <a:cs typeface="Arial" charset="0"/>
              </a:rPr>
              <a:t>organized into </a:t>
            </a:r>
            <a:r>
              <a:rPr lang="en-US" b="1" smtClean="0">
                <a:cs typeface="Arial" charset="0"/>
              </a:rPr>
              <a:t>chromosomes</a:t>
            </a:r>
            <a:endParaRPr lang="en-US" smtClean="0">
              <a:cs typeface="Arial" charset="0"/>
            </a:endParaRPr>
          </a:p>
          <a:p>
            <a:pPr eaLnBrk="1" hangingPunct="1">
              <a:buFont typeface="Wingdings" pitchFamily="2" charset="2"/>
              <a:buNone/>
            </a:pPr>
            <a:endParaRPr lang="en-US" b="1" smtClean="0">
              <a:cs typeface="Arial" charset="0"/>
            </a:endParaRPr>
          </a:p>
        </p:txBody>
      </p:sp>
      <p:pic>
        <p:nvPicPr>
          <p:cNvPr id="30725" name="Picture 6" descr="DNA.JPG"/>
          <p:cNvPicPr>
            <a:picLocks noChangeAspect="1"/>
          </p:cNvPicPr>
          <p:nvPr/>
        </p:nvPicPr>
        <p:blipFill>
          <a:blip r:embed="rId3"/>
          <a:srcRect/>
          <a:stretch>
            <a:fillRect/>
          </a:stretch>
        </p:blipFill>
        <p:spPr bwMode="auto">
          <a:xfrm>
            <a:off x="5867400" y="1524000"/>
            <a:ext cx="2943225"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914400" y="990600"/>
            <a:ext cx="7772400" cy="1143000"/>
          </a:xfrm>
        </p:spPr>
        <p:txBody>
          <a:bodyPr>
            <a:normAutofit fontScale="90000"/>
          </a:bodyPr>
          <a:lstStyle/>
          <a:p>
            <a:pPr eaLnBrk="1" hangingPunct="1"/>
            <a:r>
              <a:rPr lang="en-US" dirty="0" smtClean="0">
                <a:latin typeface="Arial" charset="0"/>
                <a:cs typeface="Arial" charset="0"/>
              </a:rPr>
              <a:t>Treatment: </a:t>
            </a:r>
            <a:br>
              <a:rPr lang="en-US" dirty="0" smtClean="0">
                <a:latin typeface="Arial" charset="0"/>
                <a:cs typeface="Arial" charset="0"/>
              </a:rPr>
            </a:br>
            <a:r>
              <a:rPr lang="en-US" dirty="0" smtClean="0">
                <a:latin typeface="Arial" charset="0"/>
                <a:cs typeface="Arial" charset="0"/>
              </a:rPr>
              <a:t>Somatic Therapies</a:t>
            </a:r>
            <a:endParaRPr lang="en-US" dirty="0" smtClean="0">
              <a:latin typeface="Arial" charset="0"/>
            </a:endParaRPr>
          </a:p>
        </p:txBody>
      </p:sp>
      <p:sp>
        <p:nvSpPr>
          <p:cNvPr id="31748" name="Text Box 4"/>
          <p:cNvSpPr txBox="1">
            <a:spLocks noChangeArrowheads="1"/>
          </p:cNvSpPr>
          <p:nvPr/>
        </p:nvSpPr>
        <p:spPr bwMode="auto">
          <a:xfrm>
            <a:off x="990600" y="2895600"/>
            <a:ext cx="8153400" cy="2308225"/>
          </a:xfrm>
          <a:prstGeom prst="rect">
            <a:avLst/>
          </a:prstGeom>
          <a:noFill/>
          <a:ln w="9525">
            <a:noFill/>
            <a:miter lim="800000"/>
            <a:headEnd/>
            <a:tailEnd/>
          </a:ln>
        </p:spPr>
        <p:txBody>
          <a:bodyPr>
            <a:spAutoFit/>
          </a:bodyPr>
          <a:lstStyle/>
          <a:p>
            <a:pPr>
              <a:buClr>
                <a:srgbClr val="3333CC"/>
              </a:buClr>
              <a:buFont typeface="Monotype Sorts" pitchFamily="2" charset="2"/>
              <a:buChar char="C"/>
            </a:pPr>
            <a:r>
              <a:rPr lang="en-US" sz="3600" dirty="0">
                <a:latin typeface="Arial" charset="0"/>
              </a:rPr>
              <a:t>  Psychosurgery</a:t>
            </a:r>
          </a:p>
          <a:p>
            <a:pPr>
              <a:buClr>
                <a:srgbClr val="3333CC"/>
              </a:buClr>
              <a:buFont typeface="Monotype Sorts" pitchFamily="2" charset="2"/>
              <a:buChar char="C"/>
            </a:pPr>
            <a:r>
              <a:rPr lang="en-US" sz="3600" dirty="0">
                <a:latin typeface="Arial" charset="0"/>
              </a:rPr>
              <a:t>  Electroconvulsive Therapy (ECT)</a:t>
            </a:r>
          </a:p>
          <a:p>
            <a:pPr>
              <a:buClr>
                <a:srgbClr val="3333CC"/>
              </a:buClr>
              <a:buFont typeface="Monotype Sorts" pitchFamily="2" charset="2"/>
              <a:buChar char="C"/>
            </a:pPr>
            <a:r>
              <a:rPr lang="en-US" sz="3600" dirty="0">
                <a:latin typeface="Arial" charset="0"/>
              </a:rPr>
              <a:t>  Medication</a:t>
            </a:r>
          </a:p>
          <a:p>
            <a:pPr>
              <a:buClr>
                <a:srgbClr val="3333CC"/>
              </a:buClr>
              <a:buFont typeface="Monotype Sorts" pitchFamily="2" charset="2"/>
              <a:buChar char="C"/>
            </a:pPr>
            <a:r>
              <a:rPr lang="en-US" sz="3600" dirty="0">
                <a:latin typeface="Arial" charset="0"/>
              </a:rPr>
              <a:t>  Biofeedback</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structure of Personality</a:t>
            </a:r>
            <a:endParaRPr lang="en-GB" dirty="0"/>
          </a:p>
        </p:txBody>
      </p:sp>
      <p:sp>
        <p:nvSpPr>
          <p:cNvPr id="6" name="Content Placeholder 5"/>
          <p:cNvSpPr>
            <a:spLocks noGrp="1"/>
          </p:cNvSpPr>
          <p:nvPr>
            <p:ph idx="1"/>
          </p:nvPr>
        </p:nvSpPr>
        <p:spPr/>
        <p:txBody>
          <a:bodyPr/>
          <a:lstStyle/>
          <a:p>
            <a:r>
              <a:rPr lang="en-GB" dirty="0" smtClean="0"/>
              <a:t>Id</a:t>
            </a:r>
          </a:p>
          <a:p>
            <a:r>
              <a:rPr lang="en-GB" dirty="0" smtClean="0"/>
              <a:t>Ego</a:t>
            </a:r>
          </a:p>
          <a:p>
            <a:r>
              <a:rPr lang="en-GB" dirty="0" smtClean="0"/>
              <a:t>Super ego</a:t>
            </a:r>
            <a:endParaRPr lang="en-GB" dirty="0"/>
          </a:p>
        </p:txBody>
      </p:sp>
      <p:pic>
        <p:nvPicPr>
          <p:cNvPr id="7" name="Picture 10" descr="idcartoon.JPG"/>
          <p:cNvPicPr>
            <a:picLocks noChangeAspect="1"/>
          </p:cNvPicPr>
          <p:nvPr/>
        </p:nvPicPr>
        <p:blipFill>
          <a:blip r:embed="rId2"/>
          <a:stretch>
            <a:fillRect/>
          </a:stretch>
        </p:blipFill>
        <p:spPr bwMode="auto">
          <a:xfrm>
            <a:off x="4267200" y="2057400"/>
            <a:ext cx="3790950" cy="2438400"/>
          </a:xfrm>
          <a:prstGeom prst="rect">
            <a:avLst/>
          </a:prstGeom>
          <a:noFill/>
          <a:ln w="9525">
            <a:solidFill>
              <a:schemeClr val="tx1"/>
            </a:solidFill>
            <a:miter lim="800000"/>
            <a:headEnd/>
            <a:tailEnd/>
          </a:ln>
        </p:spPr>
      </p:pic>
      <p:pic>
        <p:nvPicPr>
          <p:cNvPr id="98306" name="Picture 2" descr="C:\Users\Administrator\Desktop\Psychopathology 1\download (3).jpg"/>
          <p:cNvPicPr>
            <a:picLocks noChangeAspect="1" noChangeArrowheads="1"/>
          </p:cNvPicPr>
          <p:nvPr/>
        </p:nvPicPr>
        <p:blipFill>
          <a:blip r:embed="rId3"/>
          <a:srcRect/>
          <a:stretch>
            <a:fillRect/>
          </a:stretch>
        </p:blipFill>
        <p:spPr bwMode="auto">
          <a:xfrm>
            <a:off x="762000" y="3352800"/>
            <a:ext cx="3143250" cy="3505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GB" dirty="0"/>
          </a:p>
        </p:txBody>
      </p:sp>
      <p:sp>
        <p:nvSpPr>
          <p:cNvPr id="3" name="Content Placeholder 2"/>
          <p:cNvSpPr>
            <a:spLocks noGrp="1"/>
          </p:cNvSpPr>
          <p:nvPr>
            <p:ph idx="1"/>
          </p:nvPr>
        </p:nvSpPr>
        <p:spPr>
          <a:xfrm>
            <a:off x="457200" y="1219200"/>
            <a:ext cx="8229600" cy="5105400"/>
          </a:xfrm>
        </p:spPr>
        <p:txBody>
          <a:bodyPr/>
          <a:lstStyle/>
          <a:p>
            <a:r>
              <a:rPr lang="en-US" sz="2400" dirty="0" smtClean="0">
                <a:latin typeface="Arial" charset="0"/>
                <a:cs typeface="Arial" charset="0"/>
              </a:rPr>
              <a:t>In Freudian theory, the ID is the instinctive, inborn part of personality.</a:t>
            </a:r>
          </a:p>
          <a:p>
            <a:r>
              <a:rPr lang="en-US" sz="2400" dirty="0" smtClean="0">
                <a:latin typeface="Arial" charset="0"/>
                <a:cs typeface="Arial" charset="0"/>
              </a:rPr>
              <a:t>The EGO is the center of conscious awareness.</a:t>
            </a:r>
            <a:endParaRPr lang="en-US" sz="2400" dirty="0" smtClean="0">
              <a:latin typeface="Arial" charset="0"/>
            </a:endParaRPr>
          </a:p>
          <a:p>
            <a:r>
              <a:rPr lang="en-US" sz="2400" dirty="0" smtClean="0">
                <a:latin typeface="Arial" charset="0"/>
                <a:cs typeface="Arial" charset="0"/>
              </a:rPr>
              <a:t>the SUPEREGO controls the ego’s pursuit of the id’s desires.</a:t>
            </a:r>
            <a:endParaRPr lang="en-GB" dirty="0"/>
          </a:p>
        </p:txBody>
      </p:sp>
      <p:pic>
        <p:nvPicPr>
          <p:cNvPr id="99330" name="Picture 2" descr="C:\Users\Administrator\Desktop\Psychopathology 1\download (2).jpg"/>
          <p:cNvPicPr>
            <a:picLocks noChangeAspect="1" noChangeArrowheads="1"/>
          </p:cNvPicPr>
          <p:nvPr/>
        </p:nvPicPr>
        <p:blipFill>
          <a:blip r:embed="rId2"/>
          <a:srcRect/>
          <a:stretch>
            <a:fillRect/>
          </a:stretch>
        </p:blipFill>
        <p:spPr bwMode="auto">
          <a:xfrm>
            <a:off x="1981200" y="3352800"/>
            <a:ext cx="5029200" cy="3124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3200" dirty="0" smtClean="0">
                <a:solidFill>
                  <a:srgbClr val="000000"/>
                </a:solidFill>
              </a:rPr>
              <a:t>  </a:t>
            </a:r>
            <a:r>
              <a:rPr lang="en-US" sz="3200" b="1" dirty="0" smtClean="0">
                <a:solidFill>
                  <a:srgbClr val="000000"/>
                </a:solidFill>
              </a:rPr>
              <a:t>Ego Defense Mechanisms</a:t>
            </a:r>
            <a:br>
              <a:rPr lang="en-US" sz="3200" b="1" dirty="0" smtClean="0">
                <a:solidFill>
                  <a:srgbClr val="000000"/>
                </a:solidFill>
              </a:rPr>
            </a:br>
            <a:endParaRPr lang="en-GB" b="1" dirty="0"/>
          </a:p>
        </p:txBody>
      </p:sp>
      <p:sp>
        <p:nvSpPr>
          <p:cNvPr id="3" name="Content Placeholder 2"/>
          <p:cNvSpPr>
            <a:spLocks noGrp="1"/>
          </p:cNvSpPr>
          <p:nvPr>
            <p:ph idx="1"/>
          </p:nvPr>
        </p:nvSpPr>
        <p:spPr/>
        <p:txBody>
          <a:bodyPr/>
          <a:lstStyle/>
          <a:p>
            <a:pPr lvl="2">
              <a:buClr>
                <a:schemeClr val="tx1"/>
              </a:buClr>
            </a:pPr>
            <a:r>
              <a:rPr lang="en-US" sz="2800" dirty="0" smtClean="0"/>
              <a:t>Various tactics people use to keep unacceptable thoughts, instincts, and feelings out of conscious awareness.</a:t>
            </a:r>
          </a:p>
          <a:p>
            <a:r>
              <a:rPr lang="en-US" dirty="0" smtClean="0"/>
              <a:t>Tactics people use to protect themselves from anxiety by keeping unacceptable thoughts, instincts, and feelings out of conscious awareness.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C:\Users\Administrator\Desktop\Psychopathology 1\download (5).jpg"/>
          <p:cNvPicPr>
            <a:picLocks noChangeAspect="1" noChangeArrowheads="1"/>
          </p:cNvPicPr>
          <p:nvPr/>
        </p:nvPicPr>
        <p:blipFill>
          <a:blip r:embed="rId2"/>
          <a:srcRect/>
          <a:stretch>
            <a:fillRect/>
          </a:stretch>
        </p:blipFill>
        <p:spPr bwMode="auto">
          <a:xfrm>
            <a:off x="2028727" y="1371600"/>
            <a:ext cx="6429473" cy="4800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C:\Users\Administrator\Desktop\Psychopathology 1\download (12).jpg"/>
          <p:cNvPicPr>
            <a:picLocks noChangeAspect="1" noChangeArrowheads="1"/>
          </p:cNvPicPr>
          <p:nvPr/>
        </p:nvPicPr>
        <p:blipFill>
          <a:blip r:embed="rId2"/>
          <a:srcRect/>
          <a:stretch>
            <a:fillRect/>
          </a:stretch>
        </p:blipFill>
        <p:spPr bwMode="auto">
          <a:xfrm>
            <a:off x="1600200" y="1524000"/>
            <a:ext cx="5562599" cy="28289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997</TotalTime>
  <Words>1817</Words>
  <Application>Microsoft PowerPoint</Application>
  <PresentationFormat>On-screen Show (4:3)</PresentationFormat>
  <Paragraphs>218</Paragraphs>
  <Slides>41</Slides>
  <Notes>17</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Abnormal Psychology Clinical Perspectives on Psychological Disorders 5e</vt:lpstr>
      <vt:lpstr>Perspectives in Abnormal Psychology</vt:lpstr>
      <vt:lpstr>Psychodynamic Perspective </vt:lpstr>
      <vt:lpstr>  Structure of mind</vt:lpstr>
      <vt:lpstr>The structure of Personality</vt:lpstr>
      <vt:lpstr>Slide 6</vt:lpstr>
      <vt:lpstr>  Ego Defense Mechanisms </vt:lpstr>
      <vt:lpstr>Slide 8</vt:lpstr>
      <vt:lpstr>Slide 9</vt:lpstr>
      <vt:lpstr>Slide 10</vt:lpstr>
      <vt:lpstr>Slide 11</vt:lpstr>
      <vt:lpstr>Slide 12</vt:lpstr>
      <vt:lpstr>Slide 13</vt:lpstr>
      <vt:lpstr>Slide 14</vt:lpstr>
      <vt:lpstr>Slide 15</vt:lpstr>
      <vt:lpstr>Psychosexual stages of development </vt:lpstr>
      <vt:lpstr> Psychoanalysis</vt:lpstr>
      <vt:lpstr>Humanistic Perspective </vt:lpstr>
      <vt:lpstr>Humanistic Perspective </vt:lpstr>
      <vt:lpstr> Humanistic Perspective </vt:lpstr>
      <vt:lpstr>Self-Actualization Theory (Maslow) </vt:lpstr>
      <vt:lpstr>Sociocultural Perspective</vt:lpstr>
      <vt:lpstr>Family Perspective</vt:lpstr>
      <vt:lpstr>Sociocultural Perspective</vt:lpstr>
      <vt:lpstr>Behavioral Perspective</vt:lpstr>
      <vt:lpstr>Principles of classical conditioning</vt:lpstr>
      <vt:lpstr>Behavioral Perspective</vt:lpstr>
      <vt:lpstr>  Principles</vt:lpstr>
      <vt:lpstr>Positive reinforcement</vt:lpstr>
      <vt:lpstr> Negative Reinforcement</vt:lpstr>
      <vt:lpstr> Punishment</vt:lpstr>
      <vt:lpstr> Shaping</vt:lpstr>
      <vt:lpstr> Behavior Therapy</vt:lpstr>
      <vt:lpstr> Cognitive Perspective</vt:lpstr>
      <vt:lpstr> Cognitive behaviour therapy</vt:lpstr>
      <vt:lpstr> Rational Emotive Behaviour Therapy (ABC Theory)</vt:lpstr>
      <vt:lpstr>Cognitively Based Theory</vt:lpstr>
      <vt:lpstr> Biological Perspective</vt:lpstr>
      <vt:lpstr>Neurotransmitter</vt:lpstr>
      <vt:lpstr>Genetic Influences</vt:lpstr>
      <vt:lpstr>Treatment:  Somatic Therapies</vt:lpstr>
    </vt:vector>
  </TitlesOfParts>
  <Company>Henderson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 Clinical Perspectives on Psychological Disorders 5e</dc:title>
  <dc:creator>Travis Langley</dc:creator>
  <cp:lastModifiedBy>Administrator</cp:lastModifiedBy>
  <cp:revision>135</cp:revision>
  <cp:lastPrinted>1601-01-01T00:00:00Z</cp:lastPrinted>
  <dcterms:created xsi:type="dcterms:W3CDTF">2002-03-13T18:14:30Z</dcterms:created>
  <dcterms:modified xsi:type="dcterms:W3CDTF">2020-09-15T15:38:02Z</dcterms:modified>
</cp:coreProperties>
</file>